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2"/>
  </p:notesMasterIdLst>
  <p:handoutMasterIdLst>
    <p:handoutMasterId r:id="rId43"/>
  </p:handoutMasterIdLst>
  <p:sldIdLst>
    <p:sldId id="256" r:id="rId2"/>
    <p:sldId id="282" r:id="rId3"/>
    <p:sldId id="275" r:id="rId4"/>
    <p:sldId id="735" r:id="rId5"/>
    <p:sldId id="714" r:id="rId6"/>
    <p:sldId id="276" r:id="rId7"/>
    <p:sldId id="734" r:id="rId8"/>
    <p:sldId id="261" r:id="rId9"/>
    <p:sldId id="278" r:id="rId10"/>
    <p:sldId id="724" r:id="rId11"/>
    <p:sldId id="716" r:id="rId12"/>
    <p:sldId id="739" r:id="rId13"/>
    <p:sldId id="737" r:id="rId14"/>
    <p:sldId id="738" r:id="rId15"/>
    <p:sldId id="723" r:id="rId16"/>
    <p:sldId id="719" r:id="rId17"/>
    <p:sldId id="725" r:id="rId18"/>
    <p:sldId id="736" r:id="rId19"/>
    <p:sldId id="718" r:id="rId20"/>
    <p:sldId id="728" r:id="rId21"/>
    <p:sldId id="729" r:id="rId22"/>
    <p:sldId id="730" r:id="rId23"/>
    <p:sldId id="283" r:id="rId24"/>
    <p:sldId id="342" r:id="rId25"/>
    <p:sldId id="731" r:id="rId26"/>
    <p:sldId id="727" r:id="rId27"/>
    <p:sldId id="726" r:id="rId28"/>
    <p:sldId id="258" r:id="rId29"/>
    <p:sldId id="259" r:id="rId30"/>
    <p:sldId id="262" r:id="rId31"/>
    <p:sldId id="265" r:id="rId32"/>
    <p:sldId id="266" r:id="rId33"/>
    <p:sldId id="267" r:id="rId34"/>
    <p:sldId id="271" r:id="rId35"/>
    <p:sldId id="720" r:id="rId36"/>
    <p:sldId id="721" r:id="rId37"/>
    <p:sldId id="268" r:id="rId38"/>
    <p:sldId id="269" r:id="rId39"/>
    <p:sldId id="263" r:id="rId40"/>
    <p:sldId id="272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00FF"/>
    <a:srgbClr val="00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72"/>
    <p:restoredTop sz="93313" autoAdjust="0"/>
  </p:normalViewPr>
  <p:slideViewPr>
    <p:cSldViewPr>
      <p:cViewPr varScale="1">
        <p:scale>
          <a:sx n="131" d="100"/>
          <a:sy n="131" d="100"/>
        </p:scale>
        <p:origin x="192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F56A7-3CDE-194F-B9AF-D598FBBF1989}" type="datetimeFigureOut">
              <a:rPr lang="en-US" smtClean="0"/>
              <a:pPr/>
              <a:t>4/5/20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097CB-F954-3545-B5D0-357D0C1748E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406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2AD58-60CE-E948-9CBA-0BD7030FC28E}" type="datetimeFigureOut">
              <a:rPr lang="en-US" smtClean="0"/>
              <a:pPr/>
              <a:t>4/5/20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4DF53-3DD3-9F45-9E7E-472B96F1AB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638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122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Rounds to the nearest value. This is the default configuration.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682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97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79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160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60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476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FPU has 32 single-precision general registers.</a:t>
            </a:r>
          </a:p>
          <a:p>
            <a:endParaRPr lang="en-US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Floating-Point Context Address Register (FPCAR)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Floating-Point Context Control Register (FPCCR)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Floating-Point Status Control Register (FPSCR)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430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730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385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4DF53-3DD3-9F45-9E7E-472B96F1AB8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17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8E8B2B42-CBC2-7D4E-BA50-0E7F29B4DAAB}" type="datetime1">
              <a:rPr lang="en-US" smtClean="0"/>
              <a:t>4/5/20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97D1259-3A46-254C-ADDB-B5DA4F1DF3DA}" type="datetime1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CA104EC-54AA-E04F-BDC0-22B4E8892699}" type="datetime1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9E6F060-20EB-3246-9088-08BF5F1271DE}" type="datetime1">
              <a:rPr lang="en-US" smtClean="0"/>
              <a:t>4/5/20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pPr eaLnBrk="1" latinLnBrk="0" hangingPunct="1"/>
            <a:fld id="{34C82E41-DA7E-CA4C-823B-C759BEA16CE8}" type="datetime1">
              <a:rPr lang="en-US" smtClean="0"/>
              <a:t>4/5/20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500C8B0-EB1A-0A41-B839-C4B99CD2225A}" type="datetime1">
              <a:rPr lang="en-US" smtClean="0"/>
              <a:t>4/5/20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4F16605B-D952-1149-A111-28A5633BAE48}" type="datetime1">
              <a:rPr lang="en-US" smtClean="0"/>
              <a:t>4/5/20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1109A1C-29B2-B04E-8365-C9D22C4AE842}" type="datetime1">
              <a:rPr lang="en-US" smtClean="0"/>
              <a:t>4/5/20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CE417B6-A42B-064A-8677-46C55C4F613A}" type="datetime1">
              <a:rPr lang="en-US" smtClean="0"/>
              <a:t>4/5/20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DE76F5AD-3F1F-7141-BC8A-012C5728BE2D}" type="datetime1">
              <a:rPr lang="en-US" smtClean="0"/>
              <a:t>4/5/20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9FA12B8-739E-4D47-A14C-180C3BC10865}" type="datetime1">
              <a:rPr lang="en-US" smtClean="0"/>
              <a:t>4/5/20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CDD18CD8-E404-844E-A4BD-DF69B8E5881E}" type="datetime1">
              <a:rPr lang="en-US" smtClean="0"/>
              <a:t>4/5/20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Dr. Yifeng Zhu</a:t>
            </a:r>
            <a:br>
              <a:rPr lang="en-US" sz="2000" dirty="0"/>
            </a:br>
            <a:r>
              <a:rPr lang="en-US" sz="2000" dirty="0"/>
              <a:t>Electrical and Computer Engineering</a:t>
            </a:r>
            <a:br>
              <a:rPr lang="en-US" sz="2000" dirty="0"/>
            </a:br>
            <a:r>
              <a:rPr lang="en-US" sz="2000" dirty="0"/>
              <a:t>University of Maine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Spring 2020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337547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Bookman Old Style (Headings)"/>
              </a:rPr>
              <a:t>Embedded Systems with ARM Cortex-M Microcontrollers in Assembly Language and 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89370" y="1828800"/>
            <a:ext cx="61800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rgbClr val="C00000"/>
                </a:solidFill>
              </a:rPr>
              <a:t>Chapter 12</a:t>
            </a:r>
          </a:p>
          <a:p>
            <a:pPr algn="r"/>
            <a:r>
              <a:rPr lang="en-US" sz="2400" b="1" dirty="0">
                <a:solidFill>
                  <a:srgbClr val="C00000"/>
                </a:solidFill>
              </a:rPr>
              <a:t>Fixed-point and Floating-point Arithmetic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F3384-B75F-9E4D-BF6F-E2204598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Floating-Point Registers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8FBC6D-385B-E34B-93DC-54027389E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A4B6B0-C576-0B42-9E20-0C1514A23813}"/>
              </a:ext>
            </a:extLst>
          </p:cNvPr>
          <p:cNvSpPr/>
          <p:nvPr/>
        </p:nvSpPr>
        <p:spPr>
          <a:xfrm>
            <a:off x="1391825" y="176794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732941-79EF-0448-86E3-264A54BAA1EE}"/>
              </a:ext>
            </a:extLst>
          </p:cNvPr>
          <p:cNvSpPr/>
          <p:nvPr/>
        </p:nvSpPr>
        <p:spPr>
          <a:xfrm>
            <a:off x="1391826" y="1973348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B4442B-1358-8344-A5FA-717201399E65}"/>
              </a:ext>
            </a:extLst>
          </p:cNvPr>
          <p:cNvSpPr/>
          <p:nvPr/>
        </p:nvSpPr>
        <p:spPr>
          <a:xfrm>
            <a:off x="1391825" y="2188689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38A1F8-A521-0E42-B98E-79C1ECB18CD2}"/>
              </a:ext>
            </a:extLst>
          </p:cNvPr>
          <p:cNvSpPr/>
          <p:nvPr/>
        </p:nvSpPr>
        <p:spPr>
          <a:xfrm>
            <a:off x="1391824" y="240038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s7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26EEF1-A27C-EA45-B349-FEF4B2C42835}"/>
              </a:ext>
            </a:extLst>
          </p:cNvPr>
          <p:cNvSpPr/>
          <p:nvPr/>
        </p:nvSpPr>
        <p:spPr>
          <a:xfrm>
            <a:off x="1391821" y="261895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s9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D2F2F9-6F3D-8A47-97F3-E0CB9CF1AF68}"/>
              </a:ext>
            </a:extLst>
          </p:cNvPr>
          <p:cNvSpPr/>
          <p:nvPr/>
        </p:nvSpPr>
        <p:spPr>
          <a:xfrm>
            <a:off x="1391821" y="283452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CB93F4-F7D5-9543-A41D-4A3C77D5E891}"/>
              </a:ext>
            </a:extLst>
          </p:cNvPr>
          <p:cNvSpPr/>
          <p:nvPr/>
        </p:nvSpPr>
        <p:spPr>
          <a:xfrm>
            <a:off x="1391820" y="3050023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8AB812-EFEC-E845-A1CC-7C0AC0B4F964}"/>
              </a:ext>
            </a:extLst>
          </p:cNvPr>
          <p:cNvSpPr/>
          <p:nvPr/>
        </p:nvSpPr>
        <p:spPr>
          <a:xfrm>
            <a:off x="1391819" y="326433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B0F891-CB37-9749-B049-8F797DDC6642}"/>
              </a:ext>
            </a:extLst>
          </p:cNvPr>
          <p:cNvSpPr/>
          <p:nvPr/>
        </p:nvSpPr>
        <p:spPr>
          <a:xfrm>
            <a:off x="1391819" y="3481421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s17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98241F-F046-264D-8782-4C8FAD2F7E69}"/>
              </a:ext>
            </a:extLst>
          </p:cNvPr>
          <p:cNvSpPr/>
          <p:nvPr/>
        </p:nvSpPr>
        <p:spPr>
          <a:xfrm>
            <a:off x="1391819" y="3695785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01739C-AE98-8947-83C3-F0F72A3FD614}"/>
              </a:ext>
            </a:extLst>
          </p:cNvPr>
          <p:cNvSpPr/>
          <p:nvPr/>
        </p:nvSpPr>
        <p:spPr>
          <a:xfrm>
            <a:off x="1391819" y="3911241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9C09F2-4CD6-6E45-BDCF-7B502AF8D041}"/>
              </a:ext>
            </a:extLst>
          </p:cNvPr>
          <p:cNvSpPr/>
          <p:nvPr/>
        </p:nvSpPr>
        <p:spPr>
          <a:xfrm>
            <a:off x="1391819" y="4126970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FD94E3-9221-3143-BFF1-947654D660A1}"/>
              </a:ext>
            </a:extLst>
          </p:cNvPr>
          <p:cNvSpPr/>
          <p:nvPr/>
        </p:nvSpPr>
        <p:spPr>
          <a:xfrm>
            <a:off x="1391819" y="4338172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969153-14CE-204B-BB7A-6D3622C7BC4E}"/>
              </a:ext>
            </a:extLst>
          </p:cNvPr>
          <p:cNvSpPr/>
          <p:nvPr/>
        </p:nvSpPr>
        <p:spPr>
          <a:xfrm>
            <a:off x="1391819" y="455303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s27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24C201-6318-A84B-BCDC-C783DA8AEF5B}"/>
              </a:ext>
            </a:extLst>
          </p:cNvPr>
          <p:cNvSpPr/>
          <p:nvPr/>
        </p:nvSpPr>
        <p:spPr>
          <a:xfrm>
            <a:off x="1391812" y="4764238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s29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4AB228C-098F-8F46-ADE7-AF8F558D234A}"/>
              </a:ext>
            </a:extLst>
          </p:cNvPr>
          <p:cNvSpPr/>
          <p:nvPr/>
        </p:nvSpPr>
        <p:spPr>
          <a:xfrm>
            <a:off x="1391812" y="4977507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s31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C552F6-005D-D84A-A6CD-94FEB62C7E56}"/>
              </a:ext>
            </a:extLst>
          </p:cNvPr>
          <p:cNvSpPr/>
          <p:nvPr/>
        </p:nvSpPr>
        <p:spPr>
          <a:xfrm>
            <a:off x="2221667" y="176794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s0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91ADF1-A5FA-4043-A020-A6DDB86BE5B4}"/>
              </a:ext>
            </a:extLst>
          </p:cNvPr>
          <p:cNvSpPr/>
          <p:nvPr/>
        </p:nvSpPr>
        <p:spPr>
          <a:xfrm>
            <a:off x="2221668" y="1973348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ADEF205-9BEE-A143-BD41-BF600353A05E}"/>
              </a:ext>
            </a:extLst>
          </p:cNvPr>
          <p:cNvSpPr/>
          <p:nvPr/>
        </p:nvSpPr>
        <p:spPr>
          <a:xfrm>
            <a:off x="2221667" y="2188689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s4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2400E80-BBCE-7D4F-BFE0-3486B68F5B5F}"/>
              </a:ext>
            </a:extLst>
          </p:cNvPr>
          <p:cNvSpPr/>
          <p:nvPr/>
        </p:nvSpPr>
        <p:spPr>
          <a:xfrm>
            <a:off x="2221666" y="240038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6A195FE-5F16-C942-99C1-7DDE866B7821}"/>
              </a:ext>
            </a:extLst>
          </p:cNvPr>
          <p:cNvSpPr/>
          <p:nvPr/>
        </p:nvSpPr>
        <p:spPr>
          <a:xfrm>
            <a:off x="2221663" y="261895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s8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F7C26E6-5D51-9642-A859-F849E580D2C1}"/>
              </a:ext>
            </a:extLst>
          </p:cNvPr>
          <p:cNvSpPr/>
          <p:nvPr/>
        </p:nvSpPr>
        <p:spPr>
          <a:xfrm>
            <a:off x="2221663" y="283452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291A9C-D09F-904B-952E-1FEA23E78CE3}"/>
              </a:ext>
            </a:extLst>
          </p:cNvPr>
          <p:cNvSpPr/>
          <p:nvPr/>
        </p:nvSpPr>
        <p:spPr>
          <a:xfrm>
            <a:off x="2221662" y="3050023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8EFDF4-5527-DF4A-B489-EAE85023E122}"/>
              </a:ext>
            </a:extLst>
          </p:cNvPr>
          <p:cNvSpPr/>
          <p:nvPr/>
        </p:nvSpPr>
        <p:spPr>
          <a:xfrm>
            <a:off x="2221661" y="326433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s14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08A835C-9E38-594E-ACF3-E737DFF1E204}"/>
              </a:ext>
            </a:extLst>
          </p:cNvPr>
          <p:cNvSpPr/>
          <p:nvPr/>
        </p:nvSpPr>
        <p:spPr>
          <a:xfrm>
            <a:off x="2221661" y="3481421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6B8627-0E4D-1548-8384-3068743F3B0B}"/>
              </a:ext>
            </a:extLst>
          </p:cNvPr>
          <p:cNvSpPr/>
          <p:nvPr/>
        </p:nvSpPr>
        <p:spPr>
          <a:xfrm>
            <a:off x="2221661" y="3695785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s18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23CCDE-ECE6-D645-896F-75CDE8AFA578}"/>
              </a:ext>
            </a:extLst>
          </p:cNvPr>
          <p:cNvSpPr/>
          <p:nvPr/>
        </p:nvSpPr>
        <p:spPr>
          <a:xfrm>
            <a:off x="2221661" y="3911241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088546-DA18-1F4F-BC0E-9CDD53DE90D6}"/>
              </a:ext>
            </a:extLst>
          </p:cNvPr>
          <p:cNvSpPr/>
          <p:nvPr/>
        </p:nvSpPr>
        <p:spPr>
          <a:xfrm>
            <a:off x="2221661" y="4126970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64BBB88-A2B9-B146-971F-9BE3A9705A08}"/>
              </a:ext>
            </a:extLst>
          </p:cNvPr>
          <p:cNvSpPr/>
          <p:nvPr/>
        </p:nvSpPr>
        <p:spPr>
          <a:xfrm>
            <a:off x="2221661" y="4338172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s24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A0249A7-45EF-974B-A4E1-C26F61E73748}"/>
              </a:ext>
            </a:extLst>
          </p:cNvPr>
          <p:cNvSpPr/>
          <p:nvPr/>
        </p:nvSpPr>
        <p:spPr>
          <a:xfrm>
            <a:off x="2221661" y="4553036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s26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AF9F915-FD2E-9649-9960-BF75B88FAAD0}"/>
              </a:ext>
            </a:extLst>
          </p:cNvPr>
          <p:cNvSpPr/>
          <p:nvPr/>
        </p:nvSpPr>
        <p:spPr>
          <a:xfrm>
            <a:off x="2221654" y="4764238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s28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9A5E3E7-95DF-8148-9BB7-330A68F6152E}"/>
              </a:ext>
            </a:extLst>
          </p:cNvPr>
          <p:cNvSpPr/>
          <p:nvPr/>
        </p:nvSpPr>
        <p:spPr>
          <a:xfrm>
            <a:off x="2221654" y="4977507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s30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E82214-9541-D444-9D0F-369328DCF195}"/>
              </a:ext>
            </a:extLst>
          </p:cNvPr>
          <p:cNvSpPr txBox="1"/>
          <p:nvPr/>
        </p:nvSpPr>
        <p:spPr>
          <a:xfrm>
            <a:off x="1371600" y="1447800"/>
            <a:ext cx="1785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FPU Registers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4948007-CAD0-F144-A16C-748740B851C9}"/>
              </a:ext>
            </a:extLst>
          </p:cNvPr>
          <p:cNvGrpSpPr/>
          <p:nvPr/>
        </p:nvGrpSpPr>
        <p:grpSpPr>
          <a:xfrm>
            <a:off x="883532" y="1767946"/>
            <a:ext cx="457219" cy="3422286"/>
            <a:chOff x="304787" y="1767946"/>
            <a:chExt cx="457219" cy="3422286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BF0E760-5D5E-AF42-AFE4-99A907F5B016}"/>
                </a:ext>
              </a:extLst>
            </p:cNvPr>
            <p:cNvSpPr/>
            <p:nvPr/>
          </p:nvSpPr>
          <p:spPr>
            <a:xfrm>
              <a:off x="304800" y="1767946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E0B3E6D-E20F-BA46-829B-16E6BA625537}"/>
                </a:ext>
              </a:extLst>
            </p:cNvPr>
            <p:cNvSpPr/>
            <p:nvPr/>
          </p:nvSpPr>
          <p:spPr>
            <a:xfrm>
              <a:off x="304801" y="1973348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d1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AE0D933-9742-EC4A-861C-A348940B1B36}"/>
                </a:ext>
              </a:extLst>
            </p:cNvPr>
            <p:cNvSpPr/>
            <p:nvPr/>
          </p:nvSpPr>
          <p:spPr>
            <a:xfrm>
              <a:off x="304800" y="2188689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d2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BA08762-52D4-7248-99CF-B0FFBCB18DDD}"/>
                </a:ext>
              </a:extLst>
            </p:cNvPr>
            <p:cNvSpPr/>
            <p:nvPr/>
          </p:nvSpPr>
          <p:spPr>
            <a:xfrm>
              <a:off x="304799" y="2400386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d3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ADFD3FE-8B56-B54A-8782-65B75BFAA38E}"/>
                </a:ext>
              </a:extLst>
            </p:cNvPr>
            <p:cNvSpPr/>
            <p:nvPr/>
          </p:nvSpPr>
          <p:spPr>
            <a:xfrm>
              <a:off x="304796" y="2618956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d4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0B6F737-1934-3745-8FB2-C5441BC72FD8}"/>
                </a:ext>
              </a:extLst>
            </p:cNvPr>
            <p:cNvSpPr/>
            <p:nvPr/>
          </p:nvSpPr>
          <p:spPr>
            <a:xfrm>
              <a:off x="304796" y="2834526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d5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CAFD526-1265-004E-BA00-4AB6379B201B}"/>
                </a:ext>
              </a:extLst>
            </p:cNvPr>
            <p:cNvSpPr/>
            <p:nvPr/>
          </p:nvSpPr>
          <p:spPr>
            <a:xfrm>
              <a:off x="304795" y="3050023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d6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4B6C316-0114-2549-B816-EE20044CB1BF}"/>
                </a:ext>
              </a:extLst>
            </p:cNvPr>
            <p:cNvSpPr/>
            <p:nvPr/>
          </p:nvSpPr>
          <p:spPr>
            <a:xfrm>
              <a:off x="304794" y="3264336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d7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E57FADA-F72D-9D4F-80EA-357C040CDEC3}"/>
                </a:ext>
              </a:extLst>
            </p:cNvPr>
            <p:cNvSpPr/>
            <p:nvPr/>
          </p:nvSpPr>
          <p:spPr>
            <a:xfrm>
              <a:off x="304794" y="3481421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d8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5ABB515-68F0-CB4D-9C76-61AA9A9A17BF}"/>
                </a:ext>
              </a:extLst>
            </p:cNvPr>
            <p:cNvSpPr/>
            <p:nvPr/>
          </p:nvSpPr>
          <p:spPr>
            <a:xfrm>
              <a:off x="304794" y="3695785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d9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9472DBE-A35D-2044-A22B-D36391976A2C}"/>
                </a:ext>
              </a:extLst>
            </p:cNvPr>
            <p:cNvSpPr/>
            <p:nvPr/>
          </p:nvSpPr>
          <p:spPr>
            <a:xfrm>
              <a:off x="304794" y="3911241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d10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47090E1-2470-3F47-B932-4D00669AB823}"/>
                </a:ext>
              </a:extLst>
            </p:cNvPr>
            <p:cNvSpPr/>
            <p:nvPr/>
          </p:nvSpPr>
          <p:spPr>
            <a:xfrm>
              <a:off x="304794" y="4126970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d11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9D6A888-368F-E440-9821-947B71039AD6}"/>
                </a:ext>
              </a:extLst>
            </p:cNvPr>
            <p:cNvSpPr/>
            <p:nvPr/>
          </p:nvSpPr>
          <p:spPr>
            <a:xfrm>
              <a:off x="304794" y="4338172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d12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D01F5C0-D1A4-F741-AA69-CCC1FD61AFBD}"/>
                </a:ext>
              </a:extLst>
            </p:cNvPr>
            <p:cNvSpPr/>
            <p:nvPr/>
          </p:nvSpPr>
          <p:spPr>
            <a:xfrm>
              <a:off x="304794" y="4553036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d13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6AAF32A-C11C-A741-9280-6A563905D6C9}"/>
                </a:ext>
              </a:extLst>
            </p:cNvPr>
            <p:cNvSpPr/>
            <p:nvPr/>
          </p:nvSpPr>
          <p:spPr>
            <a:xfrm>
              <a:off x="304787" y="4764238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d14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492242A-95A3-0D40-851E-3DD5D556DB40}"/>
                </a:ext>
              </a:extLst>
            </p:cNvPr>
            <p:cNvSpPr/>
            <p:nvPr/>
          </p:nvSpPr>
          <p:spPr>
            <a:xfrm>
              <a:off x="304787" y="4977507"/>
              <a:ext cx="457205" cy="2127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d15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EC0F3E2-6FD9-1E40-8DC8-13757748A7C0}"/>
              </a:ext>
            </a:extLst>
          </p:cNvPr>
          <p:cNvGrpSpPr/>
          <p:nvPr/>
        </p:nvGrpSpPr>
        <p:grpSpPr>
          <a:xfrm>
            <a:off x="1392612" y="1766215"/>
            <a:ext cx="1655388" cy="3422286"/>
            <a:chOff x="3733787" y="1676400"/>
            <a:chExt cx="457219" cy="3422286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60692AE-16F9-AB44-9CC6-C52B9E642569}"/>
                </a:ext>
              </a:extLst>
            </p:cNvPr>
            <p:cNvSpPr/>
            <p:nvPr/>
          </p:nvSpPr>
          <p:spPr>
            <a:xfrm>
              <a:off x="3733800" y="1676400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2305BEB-B644-4B4D-BF2A-003E86DAEA37}"/>
                </a:ext>
              </a:extLst>
            </p:cNvPr>
            <p:cNvSpPr/>
            <p:nvPr/>
          </p:nvSpPr>
          <p:spPr>
            <a:xfrm>
              <a:off x="3733801" y="1881802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D94C147-4A43-AB46-9B06-6CCA3272A2E9}"/>
                </a:ext>
              </a:extLst>
            </p:cNvPr>
            <p:cNvSpPr/>
            <p:nvPr/>
          </p:nvSpPr>
          <p:spPr>
            <a:xfrm>
              <a:off x="3733800" y="2097143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4383A76-D99B-CE47-82A2-8DB387AA961C}"/>
                </a:ext>
              </a:extLst>
            </p:cNvPr>
            <p:cNvSpPr/>
            <p:nvPr/>
          </p:nvSpPr>
          <p:spPr>
            <a:xfrm>
              <a:off x="3733799" y="2308840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4F815B3-85F8-5A46-ABD8-467518E5A324}"/>
                </a:ext>
              </a:extLst>
            </p:cNvPr>
            <p:cNvSpPr/>
            <p:nvPr/>
          </p:nvSpPr>
          <p:spPr>
            <a:xfrm>
              <a:off x="3733796" y="2527410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D7EB9CA-808B-2349-B81A-A09D4D7BFD9E}"/>
                </a:ext>
              </a:extLst>
            </p:cNvPr>
            <p:cNvSpPr/>
            <p:nvPr/>
          </p:nvSpPr>
          <p:spPr>
            <a:xfrm>
              <a:off x="3733796" y="2742980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0FA7670D-47E5-5B4B-9491-EA5C3EE10B91}"/>
                </a:ext>
              </a:extLst>
            </p:cNvPr>
            <p:cNvSpPr/>
            <p:nvPr/>
          </p:nvSpPr>
          <p:spPr>
            <a:xfrm>
              <a:off x="3733795" y="2958477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56F7A4C-3189-5C43-926E-2BE84E91DA6A}"/>
                </a:ext>
              </a:extLst>
            </p:cNvPr>
            <p:cNvSpPr/>
            <p:nvPr/>
          </p:nvSpPr>
          <p:spPr>
            <a:xfrm>
              <a:off x="3733794" y="3172790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EF0B794-1202-F64C-A142-19C49277CA40}"/>
                </a:ext>
              </a:extLst>
            </p:cNvPr>
            <p:cNvSpPr/>
            <p:nvPr/>
          </p:nvSpPr>
          <p:spPr>
            <a:xfrm>
              <a:off x="3733794" y="3389875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656FF8B-8C34-4E47-931F-AFFF2211657F}"/>
                </a:ext>
              </a:extLst>
            </p:cNvPr>
            <p:cNvSpPr/>
            <p:nvPr/>
          </p:nvSpPr>
          <p:spPr>
            <a:xfrm>
              <a:off x="3733794" y="3604239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671E8F3-6707-3D46-84B5-DB9FE07D97A1}"/>
                </a:ext>
              </a:extLst>
            </p:cNvPr>
            <p:cNvSpPr/>
            <p:nvPr/>
          </p:nvSpPr>
          <p:spPr>
            <a:xfrm>
              <a:off x="3733794" y="3819695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7124303-55EE-674F-8C45-830F3689D51A}"/>
                </a:ext>
              </a:extLst>
            </p:cNvPr>
            <p:cNvSpPr/>
            <p:nvPr/>
          </p:nvSpPr>
          <p:spPr>
            <a:xfrm>
              <a:off x="3733794" y="4035424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8B5FD100-A579-7A40-B4D7-288D2C41B9B3}"/>
                </a:ext>
              </a:extLst>
            </p:cNvPr>
            <p:cNvSpPr/>
            <p:nvPr/>
          </p:nvSpPr>
          <p:spPr>
            <a:xfrm>
              <a:off x="3733794" y="4246626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90C94D64-64BD-A345-B549-A93A73BDB596}"/>
                </a:ext>
              </a:extLst>
            </p:cNvPr>
            <p:cNvSpPr/>
            <p:nvPr/>
          </p:nvSpPr>
          <p:spPr>
            <a:xfrm>
              <a:off x="3733794" y="4461490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C784F9D2-259D-B346-A610-24CAC107090E}"/>
                </a:ext>
              </a:extLst>
            </p:cNvPr>
            <p:cNvSpPr/>
            <p:nvPr/>
          </p:nvSpPr>
          <p:spPr>
            <a:xfrm>
              <a:off x="3733787" y="4672692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032486A4-F7DC-E748-92AA-F5D60204E563}"/>
                </a:ext>
              </a:extLst>
            </p:cNvPr>
            <p:cNvSpPr/>
            <p:nvPr/>
          </p:nvSpPr>
          <p:spPr>
            <a:xfrm>
              <a:off x="3733787" y="4885961"/>
              <a:ext cx="457205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7C9F98E-EA02-AD4C-9BFA-9FC48E7E22FE}"/>
              </a:ext>
            </a:extLst>
          </p:cNvPr>
          <p:cNvGrpSpPr/>
          <p:nvPr/>
        </p:nvGrpSpPr>
        <p:grpSpPr>
          <a:xfrm>
            <a:off x="4815344" y="1191101"/>
            <a:ext cx="2971800" cy="1782957"/>
            <a:chOff x="4815344" y="1191101"/>
            <a:chExt cx="2971800" cy="1782957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B0DD98AA-C34A-0049-8796-D69F89E94798}"/>
                </a:ext>
              </a:extLst>
            </p:cNvPr>
            <p:cNvSpPr/>
            <p:nvPr/>
          </p:nvSpPr>
          <p:spPr>
            <a:xfrm>
              <a:off x="6611698" y="1781947"/>
              <a:ext cx="1175446" cy="33979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s0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8E247875-B9A3-CC49-9CA7-145004441E46}"/>
                </a:ext>
              </a:extLst>
            </p:cNvPr>
            <p:cNvSpPr/>
            <p:nvPr/>
          </p:nvSpPr>
          <p:spPr>
            <a:xfrm>
              <a:off x="5436245" y="1781947"/>
              <a:ext cx="1175446" cy="33979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08228D34-9E39-2549-80A2-F7E0D31A6A57}"/>
                </a:ext>
              </a:extLst>
            </p:cNvPr>
            <p:cNvSpPr/>
            <p:nvPr/>
          </p:nvSpPr>
          <p:spPr>
            <a:xfrm>
              <a:off x="4815344" y="1781947"/>
              <a:ext cx="620896" cy="33979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0432F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d0</a:t>
              </a:r>
            </a:p>
          </p:txBody>
        </p:sp>
        <p:sp>
          <p:nvSpPr>
            <p:cNvPr id="80" name="Right Brace 79">
              <a:extLst>
                <a:ext uri="{FF2B5EF4-FFF2-40B4-BE49-F238E27FC236}">
                  <a16:creationId xmlns:a16="http://schemas.microsoft.com/office/drawing/2014/main" id="{98C10175-3F02-644D-B0C8-311BC5F3E39D}"/>
                </a:ext>
              </a:extLst>
            </p:cNvPr>
            <p:cNvSpPr/>
            <p:nvPr/>
          </p:nvSpPr>
          <p:spPr>
            <a:xfrm rot="5400000">
              <a:off x="5922443" y="1665489"/>
              <a:ext cx="203043" cy="1175450"/>
            </a:xfrm>
            <a:prstGeom prst="rightBrace">
              <a:avLst>
                <a:gd name="adj1" fmla="val 70777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1" name="Right Brace 80">
              <a:extLst>
                <a:ext uri="{FF2B5EF4-FFF2-40B4-BE49-F238E27FC236}">
                  <a16:creationId xmlns:a16="http://schemas.microsoft.com/office/drawing/2014/main" id="{8A854D66-D041-4A4C-9F22-686F2C39E754}"/>
                </a:ext>
              </a:extLst>
            </p:cNvPr>
            <p:cNvSpPr/>
            <p:nvPr/>
          </p:nvSpPr>
          <p:spPr>
            <a:xfrm rot="5400000">
              <a:off x="7097891" y="1662959"/>
              <a:ext cx="203043" cy="1175450"/>
            </a:xfrm>
            <a:prstGeom prst="rightBrace">
              <a:avLst>
                <a:gd name="adj1" fmla="val 70777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E309A86B-9F68-E049-94BA-72848B72BC7F}"/>
                </a:ext>
              </a:extLst>
            </p:cNvPr>
            <p:cNvSpPr txBox="1"/>
            <p:nvPr/>
          </p:nvSpPr>
          <p:spPr>
            <a:xfrm>
              <a:off x="5652710" y="2389283"/>
              <a:ext cx="7425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upper </a:t>
              </a:r>
            </a:p>
            <a:p>
              <a:pPr algn="ctr"/>
              <a:r>
                <a:rPr lang="en-US" sz="1600" dirty="0"/>
                <a:t>32 bits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EDE7D419-D120-5442-9F39-8826288499F6}"/>
                </a:ext>
              </a:extLst>
            </p:cNvPr>
            <p:cNvSpPr txBox="1"/>
            <p:nvPr/>
          </p:nvSpPr>
          <p:spPr>
            <a:xfrm>
              <a:off x="6828160" y="2374134"/>
              <a:ext cx="7425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lower </a:t>
              </a:r>
            </a:p>
            <a:p>
              <a:pPr algn="ctr"/>
              <a:r>
                <a:rPr lang="en-US" sz="1600" dirty="0"/>
                <a:t>32 bits</a:t>
              </a:r>
            </a:p>
          </p:txBody>
        </p:sp>
        <p:sp>
          <p:nvSpPr>
            <p:cNvPr id="84" name="Right Brace 83">
              <a:extLst>
                <a:ext uri="{FF2B5EF4-FFF2-40B4-BE49-F238E27FC236}">
                  <a16:creationId xmlns:a16="http://schemas.microsoft.com/office/drawing/2014/main" id="{FBAAC71D-E63D-1B4E-8292-8F8A2F2B8A48}"/>
                </a:ext>
              </a:extLst>
            </p:cNvPr>
            <p:cNvSpPr/>
            <p:nvPr/>
          </p:nvSpPr>
          <p:spPr>
            <a:xfrm rot="16200000">
              <a:off x="6510168" y="453853"/>
              <a:ext cx="203043" cy="2350898"/>
            </a:xfrm>
            <a:prstGeom prst="rightBrace">
              <a:avLst>
                <a:gd name="adj1" fmla="val 70777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77A5D42-4458-D344-9D16-98D46BAC22AD}"/>
                </a:ext>
              </a:extLst>
            </p:cNvPr>
            <p:cNvSpPr txBox="1"/>
            <p:nvPr/>
          </p:nvSpPr>
          <p:spPr>
            <a:xfrm>
              <a:off x="6240433" y="1191101"/>
              <a:ext cx="7425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64 bits</a:t>
              </a: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80B6E288-5D18-6241-8A3C-0140E4653EF5}"/>
              </a:ext>
            </a:extLst>
          </p:cNvPr>
          <p:cNvSpPr txBox="1"/>
          <p:nvPr/>
        </p:nvSpPr>
        <p:spPr>
          <a:xfrm>
            <a:off x="1160684" y="5396699"/>
            <a:ext cx="2338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sz="1400" dirty="0"/>
              <a:t> = single precision (32 bits)</a:t>
            </a:r>
          </a:p>
          <a:p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US" sz="1400" dirty="0"/>
              <a:t> = double precision (64 bits)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ADCDEF25-2819-3444-AC0E-B083D15E5BC3}"/>
              </a:ext>
            </a:extLst>
          </p:cNvPr>
          <p:cNvSpPr txBox="1"/>
          <p:nvPr/>
        </p:nvSpPr>
        <p:spPr>
          <a:xfrm>
            <a:off x="4843257" y="3200717"/>
            <a:ext cx="3103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 a float from address in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4751229-D209-564D-8827-F77B14148A32}"/>
              </a:ext>
            </a:extLst>
          </p:cNvPr>
          <p:cNvSpPr txBox="1"/>
          <p:nvPr/>
        </p:nvSpPr>
        <p:spPr>
          <a:xfrm>
            <a:off x="5457579" y="3617382"/>
            <a:ext cx="233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VLDR.F32 s0, [r0]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CE5CBA1-4737-0C4F-9F4C-6C97DA1A5755}"/>
              </a:ext>
            </a:extLst>
          </p:cNvPr>
          <p:cNvSpPr txBox="1"/>
          <p:nvPr/>
        </p:nvSpPr>
        <p:spPr>
          <a:xfrm>
            <a:off x="4856136" y="4156576"/>
            <a:ext cx="3329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 a double from address in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180B8D4-07CA-7A42-9748-B77F69E96E07}"/>
              </a:ext>
            </a:extLst>
          </p:cNvPr>
          <p:cNvSpPr txBox="1"/>
          <p:nvPr/>
        </p:nvSpPr>
        <p:spPr>
          <a:xfrm>
            <a:off x="5457579" y="4569304"/>
            <a:ext cx="3097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stored into s1 and s0</a:t>
            </a:r>
          </a:p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VLDR.F64 d0, [r0] 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CABEA5F-266B-7B4A-8BD6-A2683D8BF1DF}"/>
              </a:ext>
            </a:extLst>
          </p:cNvPr>
          <p:cNvSpPr txBox="1"/>
          <p:nvPr/>
        </p:nvSpPr>
        <p:spPr>
          <a:xfrm>
            <a:off x="4856136" y="5299341"/>
            <a:ext cx="180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 operations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9F50D20-2B29-F24B-8430-F85E00B76EB2}"/>
              </a:ext>
            </a:extLst>
          </p:cNvPr>
          <p:cNvSpPr txBox="1"/>
          <p:nvPr/>
        </p:nvSpPr>
        <p:spPr>
          <a:xfrm>
            <a:off x="5457579" y="5712069"/>
            <a:ext cx="2210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VPUSH.64 {d0,d1}</a:t>
            </a:r>
          </a:p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VPUSH.32 {r4,r6}</a:t>
            </a:r>
          </a:p>
        </p:txBody>
      </p:sp>
    </p:spTree>
    <p:extLst>
      <p:ext uri="{BB962C8B-B14F-4D97-AF65-F5344CB8AC3E}">
        <p14:creationId xmlns:p14="http://schemas.microsoft.com/office/powerpoint/2010/main" val="113038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  <p:bldP spid="88" grpId="0"/>
      <p:bldP spid="89" grpId="0"/>
      <p:bldP spid="90" grpId="0"/>
      <p:bldP spid="92" grpId="0"/>
      <p:bldP spid="9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D5ADE-95B5-3A46-90F7-B00F76377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FPU Instructions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96747A-CA5D-BE48-B9F0-9D633E69E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632F780-A86B-DF4B-934A-20E410E7697F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327653414"/>
              </p:ext>
            </p:extLst>
          </p:nvPr>
        </p:nvGraphicFramePr>
        <p:xfrm>
          <a:off x="1143000" y="1398146"/>
          <a:ext cx="7083552" cy="40323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9152">
                  <a:extLst>
                    <a:ext uri="{9D8B030D-6E8A-4147-A177-3AD203B41FA5}">
                      <a16:colId xmlns:a16="http://schemas.microsoft.com/office/drawing/2014/main" val="2448594905"/>
                    </a:ext>
                  </a:extLst>
                </a:gridCol>
                <a:gridCol w="2278888">
                  <a:extLst>
                    <a:ext uri="{9D8B030D-6E8A-4147-A177-3AD203B41FA5}">
                      <a16:colId xmlns:a16="http://schemas.microsoft.com/office/drawing/2014/main" val="487196300"/>
                    </a:ext>
                  </a:extLst>
                </a:gridCol>
                <a:gridCol w="2445512">
                  <a:extLst>
                    <a:ext uri="{9D8B030D-6E8A-4147-A177-3AD203B41FA5}">
                      <a16:colId xmlns:a16="http://schemas.microsoft.com/office/drawing/2014/main" val="2638440278"/>
                    </a:ext>
                  </a:extLst>
                </a:gridCol>
              </a:tblGrid>
              <a:tr h="74054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ARM Cortex-M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FPU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3374146"/>
                  </a:ext>
                </a:extLst>
              </a:tr>
              <a:tr h="900665">
                <a:tc>
                  <a:txBody>
                    <a:bodyPr/>
                    <a:lstStyle/>
                    <a:p>
                      <a:r>
                        <a:rPr lang="en-US" dirty="0"/>
                        <a:t>Accessing memory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LDR, STR,</a:t>
                      </a:r>
                    </a:p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LDM, STM, </a:t>
                      </a:r>
                    </a:p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PUSH, POP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VLDR, VSTR,</a:t>
                      </a:r>
                    </a:p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VLDM, VSTM, </a:t>
                      </a:r>
                    </a:p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VPUSH, VPOP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5778281"/>
                  </a:ext>
                </a:extLst>
              </a:tr>
              <a:tr h="365270">
                <a:tc>
                  <a:txBody>
                    <a:bodyPr/>
                    <a:lstStyle/>
                    <a:p>
                      <a:r>
                        <a:rPr lang="en-US" dirty="0"/>
                        <a:t>Copying registers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MOV, </a:t>
                      </a:r>
                    </a:p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MRS, MSR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VMOV, </a:t>
                      </a:r>
                    </a:p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VMRS, VMSR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0259287"/>
                  </a:ext>
                </a:extLst>
              </a:tr>
              <a:tr h="630465">
                <a:tc>
                  <a:txBody>
                    <a:bodyPr/>
                    <a:lstStyle/>
                    <a:p>
                      <a:r>
                        <a:rPr lang="en-US" dirty="0"/>
                        <a:t>Arithmetic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ADD, SUB, MULS, SDIV/UDIV,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VADD, VSUB, VMUL, VDIV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5169483"/>
                  </a:ext>
                </a:extLst>
              </a:tr>
              <a:tr h="365270">
                <a:tc>
                  <a:txBody>
                    <a:bodyPr/>
                    <a:lstStyle/>
                    <a:p>
                      <a:r>
                        <a:rPr lang="en-US" dirty="0"/>
                        <a:t>Multiply-Accumulation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MLA, MLS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VMLA, VMLS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2097688"/>
                  </a:ext>
                </a:extLst>
              </a:tr>
              <a:tr h="365270">
                <a:tc>
                  <a:txBody>
                    <a:bodyPr/>
                    <a:lstStyle/>
                    <a:p>
                      <a:r>
                        <a:rPr lang="en-US" dirty="0"/>
                        <a:t>Comparison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CMP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VCMP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0033726"/>
                  </a:ext>
                </a:extLst>
              </a:tr>
              <a:tr h="365270">
                <a:tc>
                  <a:txBody>
                    <a:bodyPr/>
                    <a:lstStyle/>
                    <a:p>
                      <a:r>
                        <a:rPr lang="en-US" dirty="0"/>
                        <a:t>Advanced Arithmetic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VABS, VNEG, VSQRT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79464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EF81145-8796-1947-9FE1-3C3411001EB8}"/>
              </a:ext>
            </a:extLst>
          </p:cNvPr>
          <p:cNvSpPr txBox="1"/>
          <p:nvPr/>
        </p:nvSpPr>
        <p:spPr>
          <a:xfrm>
            <a:off x="1371600" y="5580727"/>
            <a:ext cx="41120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VMLA Sd, Sn, Sm 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Sd = Sd + Sn * Sm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VMLS Sd, Sn, Sm 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Sd = Sd - Sn * Sm</a:t>
            </a:r>
          </a:p>
        </p:txBody>
      </p:sp>
    </p:spTree>
    <p:extLst>
      <p:ext uri="{BB962C8B-B14F-4D97-AF65-F5344CB8AC3E}">
        <p14:creationId xmlns:p14="http://schemas.microsoft.com/office/powerpoint/2010/main" val="3133180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Usages across Function Calls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25920"/>
            <a:ext cx="8001000" cy="5098765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B311E29-2A0A-0A4B-A34A-3D53EFA4FE01}"/>
              </a:ext>
            </a:extLst>
          </p:cNvPr>
          <p:cNvSpPr/>
          <p:nvPr/>
        </p:nvSpPr>
        <p:spPr>
          <a:xfrm>
            <a:off x="4917894" y="2211953"/>
            <a:ext cx="3727811" cy="3733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034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Usages across Function Calls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25920"/>
            <a:ext cx="8001000" cy="5098765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B311E29-2A0A-0A4B-A34A-3D53EFA4FE01}"/>
              </a:ext>
            </a:extLst>
          </p:cNvPr>
          <p:cNvSpPr/>
          <p:nvPr/>
        </p:nvSpPr>
        <p:spPr>
          <a:xfrm>
            <a:off x="4917894" y="2211953"/>
            <a:ext cx="3727811" cy="3733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2B0F88-7ACB-DA4C-BABA-B42D9B54731A}"/>
              </a:ext>
            </a:extLst>
          </p:cNvPr>
          <p:cNvSpPr/>
          <p:nvPr/>
        </p:nvSpPr>
        <p:spPr>
          <a:xfrm>
            <a:off x="5067300" y="1609585"/>
            <a:ext cx="3429000" cy="19762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PROC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VPUSH {s3, s5}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BL B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call function B</a:t>
            </a:r>
          </a:p>
          <a:p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VPOP {s3, s5}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ENDP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F2B798-1B40-BC4F-9B0A-94EDE8ADEA64}"/>
              </a:ext>
            </a:extLst>
          </p:cNvPr>
          <p:cNvSpPr/>
          <p:nvPr/>
        </p:nvSpPr>
        <p:spPr>
          <a:xfrm>
            <a:off x="5067300" y="4078853"/>
            <a:ext cx="3429000" cy="950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 PROC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ENDP</a:t>
            </a:r>
          </a:p>
        </p:txBody>
      </p:sp>
    </p:spTree>
    <p:extLst>
      <p:ext uri="{BB962C8B-B14F-4D97-AF65-F5344CB8AC3E}">
        <p14:creationId xmlns:p14="http://schemas.microsoft.com/office/powerpoint/2010/main" val="252879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Usages across Function Calls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25920"/>
            <a:ext cx="8001000" cy="5098765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B311E29-2A0A-0A4B-A34A-3D53EFA4FE01}"/>
              </a:ext>
            </a:extLst>
          </p:cNvPr>
          <p:cNvSpPr/>
          <p:nvPr/>
        </p:nvSpPr>
        <p:spPr>
          <a:xfrm>
            <a:off x="4917894" y="2211953"/>
            <a:ext cx="3727811" cy="3733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2B0F88-7ACB-DA4C-BABA-B42D9B54731A}"/>
              </a:ext>
            </a:extLst>
          </p:cNvPr>
          <p:cNvSpPr/>
          <p:nvPr/>
        </p:nvSpPr>
        <p:spPr>
          <a:xfrm>
            <a:off x="5067300" y="1609585"/>
            <a:ext cx="3429000" cy="19762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PROC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VPUSH {s3, s5}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BL B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call function B</a:t>
            </a:r>
          </a:p>
          <a:p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VPOP {s3, s5}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ENDP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F2B798-1B40-BC4F-9B0A-94EDE8ADEA64}"/>
              </a:ext>
            </a:extLst>
          </p:cNvPr>
          <p:cNvSpPr/>
          <p:nvPr/>
        </p:nvSpPr>
        <p:spPr>
          <a:xfrm>
            <a:off x="5067300" y="4078852"/>
            <a:ext cx="3429000" cy="17885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 PROC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VPUSH {s17}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VLDR.F32 s17, [r0]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VPOP {s17}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ENDP</a:t>
            </a:r>
          </a:p>
        </p:txBody>
      </p:sp>
    </p:spTree>
    <p:extLst>
      <p:ext uri="{BB962C8B-B14F-4D97-AF65-F5344CB8AC3E}">
        <p14:creationId xmlns:p14="http://schemas.microsoft.com/office/powerpoint/2010/main" val="3643867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7EAD3-7B5A-A946-BFE0-A577D22CF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Arguments to a Procedure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80161D-4495-8F4A-87FB-BBCB550A5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CDBC98CD-0E9B-E842-B9B6-2811785E7D46}"/>
              </a:ext>
            </a:extLst>
          </p:cNvPr>
          <p:cNvGrpSpPr/>
          <p:nvPr/>
        </p:nvGrpSpPr>
        <p:grpSpPr>
          <a:xfrm>
            <a:off x="5410200" y="1676400"/>
            <a:ext cx="2166156" cy="3742432"/>
            <a:chOff x="5410200" y="1676400"/>
            <a:chExt cx="2166156" cy="374243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DFBFCFE-4D75-D84E-96AA-0E46EE5934DB}"/>
                </a:ext>
              </a:extLst>
            </p:cNvPr>
            <p:cNvSpPr/>
            <p:nvPr/>
          </p:nvSpPr>
          <p:spPr>
            <a:xfrm>
              <a:off x="5811425" y="199654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99286E5-A437-2242-B261-C638E9ECDAA1}"/>
                </a:ext>
              </a:extLst>
            </p:cNvPr>
            <p:cNvSpPr/>
            <p:nvPr/>
          </p:nvSpPr>
          <p:spPr>
            <a:xfrm>
              <a:off x="5811426" y="2201948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s3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0C1D6B6-3B5A-6449-A246-E612582B9BA3}"/>
                </a:ext>
              </a:extLst>
            </p:cNvPr>
            <p:cNvSpPr/>
            <p:nvPr/>
          </p:nvSpPr>
          <p:spPr>
            <a:xfrm>
              <a:off x="5811425" y="2417289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s5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0B7EAD7-2681-8141-9E25-D7E88705DB65}"/>
                </a:ext>
              </a:extLst>
            </p:cNvPr>
            <p:cNvSpPr/>
            <p:nvPr/>
          </p:nvSpPr>
          <p:spPr>
            <a:xfrm>
              <a:off x="5811424" y="262898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778ED68-64A4-FD43-B0E4-CB4ED4225FD4}"/>
                </a:ext>
              </a:extLst>
            </p:cNvPr>
            <p:cNvSpPr/>
            <p:nvPr/>
          </p:nvSpPr>
          <p:spPr>
            <a:xfrm>
              <a:off x="5811421" y="284755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s9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EAFEF5B-DF86-F04C-A28F-1ADC7D7BC3C9}"/>
                </a:ext>
              </a:extLst>
            </p:cNvPr>
            <p:cNvSpPr/>
            <p:nvPr/>
          </p:nvSpPr>
          <p:spPr>
            <a:xfrm>
              <a:off x="5811421" y="306312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0DEEDCF-1F71-4F44-A694-C0C7F688BA34}"/>
                </a:ext>
              </a:extLst>
            </p:cNvPr>
            <p:cNvSpPr/>
            <p:nvPr/>
          </p:nvSpPr>
          <p:spPr>
            <a:xfrm>
              <a:off x="5811420" y="3278623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s13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B5E461E-DB4A-A74D-B180-3A6437C7B9CD}"/>
                </a:ext>
              </a:extLst>
            </p:cNvPr>
            <p:cNvSpPr/>
            <p:nvPr/>
          </p:nvSpPr>
          <p:spPr>
            <a:xfrm>
              <a:off x="5811419" y="349293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s15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3E3ACA4-11E5-EE4D-AD40-562EE563C782}"/>
                </a:ext>
              </a:extLst>
            </p:cNvPr>
            <p:cNvSpPr/>
            <p:nvPr/>
          </p:nvSpPr>
          <p:spPr>
            <a:xfrm>
              <a:off x="5811419" y="3710021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s17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7785F2C-947A-6F44-B929-14E34F703DE3}"/>
                </a:ext>
              </a:extLst>
            </p:cNvPr>
            <p:cNvSpPr/>
            <p:nvPr/>
          </p:nvSpPr>
          <p:spPr>
            <a:xfrm>
              <a:off x="5811419" y="3924385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s19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8C71AE6-12F8-FE48-BE28-DFC3F74E3167}"/>
                </a:ext>
              </a:extLst>
            </p:cNvPr>
            <p:cNvSpPr/>
            <p:nvPr/>
          </p:nvSpPr>
          <p:spPr>
            <a:xfrm>
              <a:off x="5811419" y="4139841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s21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E35DFF7-5398-534F-8875-66479775FAAE}"/>
                </a:ext>
              </a:extLst>
            </p:cNvPr>
            <p:cNvSpPr/>
            <p:nvPr/>
          </p:nvSpPr>
          <p:spPr>
            <a:xfrm>
              <a:off x="5811419" y="4355570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s23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185A9E5-9BDB-7740-A4E6-E65823EAF817}"/>
                </a:ext>
              </a:extLst>
            </p:cNvPr>
            <p:cNvSpPr/>
            <p:nvPr/>
          </p:nvSpPr>
          <p:spPr>
            <a:xfrm>
              <a:off x="5811419" y="456677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s25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01796CB-9649-2141-8900-03F15236E5CC}"/>
                </a:ext>
              </a:extLst>
            </p:cNvPr>
            <p:cNvSpPr/>
            <p:nvPr/>
          </p:nvSpPr>
          <p:spPr>
            <a:xfrm>
              <a:off x="5811419" y="478163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A5456F2-2299-CD40-BFFB-B2C8544D4CFD}"/>
                </a:ext>
              </a:extLst>
            </p:cNvPr>
            <p:cNvSpPr/>
            <p:nvPr/>
          </p:nvSpPr>
          <p:spPr>
            <a:xfrm>
              <a:off x="5811412" y="4992838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s29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14FF53E-23F8-B742-8BE5-2F8A982C4EA3}"/>
                </a:ext>
              </a:extLst>
            </p:cNvPr>
            <p:cNvSpPr/>
            <p:nvPr/>
          </p:nvSpPr>
          <p:spPr>
            <a:xfrm>
              <a:off x="5811412" y="5206107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s31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46AC7B-3A5B-7E41-92E0-2429D3CF7F8E}"/>
                </a:ext>
              </a:extLst>
            </p:cNvPr>
            <p:cNvSpPr/>
            <p:nvPr/>
          </p:nvSpPr>
          <p:spPr>
            <a:xfrm>
              <a:off x="6654311" y="199654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AE1ADFC-0130-854E-9F1D-A4B6AE53108B}"/>
                </a:ext>
              </a:extLst>
            </p:cNvPr>
            <p:cNvSpPr/>
            <p:nvPr/>
          </p:nvSpPr>
          <p:spPr>
            <a:xfrm>
              <a:off x="6654312" y="2201948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649EA85-7FC9-5943-838F-1EB57A66C3A4}"/>
                </a:ext>
              </a:extLst>
            </p:cNvPr>
            <p:cNvSpPr/>
            <p:nvPr/>
          </p:nvSpPr>
          <p:spPr>
            <a:xfrm>
              <a:off x="6654311" y="2417289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s4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6E90AA0-C0D1-F54C-9C22-87779CAEC4E7}"/>
                </a:ext>
              </a:extLst>
            </p:cNvPr>
            <p:cNvSpPr/>
            <p:nvPr/>
          </p:nvSpPr>
          <p:spPr>
            <a:xfrm>
              <a:off x="6654310" y="262898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s6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695A900-B249-754B-899E-FE4D08EEE297}"/>
                </a:ext>
              </a:extLst>
            </p:cNvPr>
            <p:cNvSpPr/>
            <p:nvPr/>
          </p:nvSpPr>
          <p:spPr>
            <a:xfrm>
              <a:off x="6654307" y="284755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s8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95F818A-6FCA-C64D-B0B1-CBDCF886C754}"/>
                </a:ext>
              </a:extLst>
            </p:cNvPr>
            <p:cNvSpPr/>
            <p:nvPr/>
          </p:nvSpPr>
          <p:spPr>
            <a:xfrm>
              <a:off x="6654307" y="306312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0CA0D26-B7D5-244B-BA6E-90F6F4C233D0}"/>
                </a:ext>
              </a:extLst>
            </p:cNvPr>
            <p:cNvSpPr/>
            <p:nvPr/>
          </p:nvSpPr>
          <p:spPr>
            <a:xfrm>
              <a:off x="6654306" y="3278623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s12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CE3EB4E-645B-D84C-9842-936CE7841EF5}"/>
                </a:ext>
              </a:extLst>
            </p:cNvPr>
            <p:cNvSpPr/>
            <p:nvPr/>
          </p:nvSpPr>
          <p:spPr>
            <a:xfrm>
              <a:off x="6654305" y="349293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s14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6889DDF-DED9-524A-B3EA-AEDF596FF89D}"/>
                </a:ext>
              </a:extLst>
            </p:cNvPr>
            <p:cNvSpPr/>
            <p:nvPr/>
          </p:nvSpPr>
          <p:spPr>
            <a:xfrm>
              <a:off x="6654305" y="3710021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s16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5A5C700-03C2-3547-B180-437FB611ECBF}"/>
                </a:ext>
              </a:extLst>
            </p:cNvPr>
            <p:cNvSpPr/>
            <p:nvPr/>
          </p:nvSpPr>
          <p:spPr>
            <a:xfrm>
              <a:off x="6654305" y="3924385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s18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966C16C-E76E-6E42-A94D-758A6ACA6A66}"/>
                </a:ext>
              </a:extLst>
            </p:cNvPr>
            <p:cNvSpPr/>
            <p:nvPr/>
          </p:nvSpPr>
          <p:spPr>
            <a:xfrm>
              <a:off x="6654305" y="4139841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s20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3542F98-B46C-9843-800D-AFAE8638470E}"/>
                </a:ext>
              </a:extLst>
            </p:cNvPr>
            <p:cNvSpPr/>
            <p:nvPr/>
          </p:nvSpPr>
          <p:spPr>
            <a:xfrm>
              <a:off x="6654305" y="4355570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s22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1D08EA7-8304-164C-A06C-A879CEE62D84}"/>
                </a:ext>
              </a:extLst>
            </p:cNvPr>
            <p:cNvSpPr/>
            <p:nvPr/>
          </p:nvSpPr>
          <p:spPr>
            <a:xfrm>
              <a:off x="6654305" y="456677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s24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B4EEB84-C563-F646-B027-7A374EAFC5B6}"/>
                </a:ext>
              </a:extLst>
            </p:cNvPr>
            <p:cNvSpPr/>
            <p:nvPr/>
          </p:nvSpPr>
          <p:spPr>
            <a:xfrm>
              <a:off x="6654305" y="478163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s26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6429627-DFE5-444E-BBFA-5DE0B9AE614C}"/>
                </a:ext>
              </a:extLst>
            </p:cNvPr>
            <p:cNvSpPr/>
            <p:nvPr/>
          </p:nvSpPr>
          <p:spPr>
            <a:xfrm>
              <a:off x="6654298" y="4992838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s28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FC74C18-1CD2-0549-8EFD-02688CEC1A7D}"/>
                </a:ext>
              </a:extLst>
            </p:cNvPr>
            <p:cNvSpPr/>
            <p:nvPr/>
          </p:nvSpPr>
          <p:spPr>
            <a:xfrm>
              <a:off x="6654298" y="5206107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s30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56D9EA9-B970-1A4F-8DE4-E55ECD63E4CA}"/>
                </a:ext>
              </a:extLst>
            </p:cNvPr>
            <p:cNvSpPr txBox="1"/>
            <p:nvPr/>
          </p:nvSpPr>
          <p:spPr>
            <a:xfrm>
              <a:off x="5791200" y="1676400"/>
              <a:ext cx="17851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FPU Registers</a:t>
              </a: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2E996DD-C455-4642-B7CC-804DFE8F7ED4}"/>
                </a:ext>
              </a:extLst>
            </p:cNvPr>
            <p:cNvGrpSpPr/>
            <p:nvPr/>
          </p:nvGrpSpPr>
          <p:grpSpPr>
            <a:xfrm>
              <a:off x="5410200" y="1996546"/>
              <a:ext cx="457219" cy="3422286"/>
              <a:chOff x="304787" y="1767946"/>
              <a:chExt cx="457219" cy="3422286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768B8594-AA40-DF49-886C-EBAB734E9108}"/>
                  </a:ext>
                </a:extLst>
              </p:cNvPr>
              <p:cNvSpPr/>
              <p:nvPr/>
            </p:nvSpPr>
            <p:spPr>
              <a:xfrm>
                <a:off x="304800" y="1767946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d0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3AFE26C-F631-F149-9E2E-4214A752EA3F}"/>
                  </a:ext>
                </a:extLst>
              </p:cNvPr>
              <p:cNvSpPr/>
              <p:nvPr/>
            </p:nvSpPr>
            <p:spPr>
              <a:xfrm>
                <a:off x="304801" y="1973348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d1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380355A-B7C3-0149-9954-7393419E0761}"/>
                  </a:ext>
                </a:extLst>
              </p:cNvPr>
              <p:cNvSpPr/>
              <p:nvPr/>
            </p:nvSpPr>
            <p:spPr>
              <a:xfrm>
                <a:off x="304800" y="2188689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d2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60D90D52-62DD-5F42-A2C4-CF42C4975285}"/>
                  </a:ext>
                </a:extLst>
              </p:cNvPr>
              <p:cNvSpPr/>
              <p:nvPr/>
            </p:nvSpPr>
            <p:spPr>
              <a:xfrm>
                <a:off x="304799" y="2400386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d3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ACA229E3-77A5-BE40-A3EF-53EF26EB53FE}"/>
                  </a:ext>
                </a:extLst>
              </p:cNvPr>
              <p:cNvSpPr/>
              <p:nvPr/>
            </p:nvSpPr>
            <p:spPr>
              <a:xfrm>
                <a:off x="304796" y="2618956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d4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156D6814-C746-E14A-A814-8028FF6CE207}"/>
                  </a:ext>
                </a:extLst>
              </p:cNvPr>
              <p:cNvSpPr/>
              <p:nvPr/>
            </p:nvSpPr>
            <p:spPr>
              <a:xfrm>
                <a:off x="304796" y="2834526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d5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1467850-0E57-804F-9218-0B9CFFC3BA78}"/>
                  </a:ext>
                </a:extLst>
              </p:cNvPr>
              <p:cNvSpPr/>
              <p:nvPr/>
            </p:nvSpPr>
            <p:spPr>
              <a:xfrm>
                <a:off x="304795" y="3050023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d6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AB8CD18F-6499-6546-A982-39DB1D6F043D}"/>
                  </a:ext>
                </a:extLst>
              </p:cNvPr>
              <p:cNvSpPr/>
              <p:nvPr/>
            </p:nvSpPr>
            <p:spPr>
              <a:xfrm>
                <a:off x="304794" y="3264336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d7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6FEBCE78-0A1E-3246-91E7-BC954B8C4D11}"/>
                  </a:ext>
                </a:extLst>
              </p:cNvPr>
              <p:cNvSpPr/>
              <p:nvPr/>
            </p:nvSpPr>
            <p:spPr>
              <a:xfrm>
                <a:off x="304794" y="3481421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d8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51438B89-2D11-EC40-AA9A-4AE185C1F695}"/>
                  </a:ext>
                </a:extLst>
              </p:cNvPr>
              <p:cNvSpPr/>
              <p:nvPr/>
            </p:nvSpPr>
            <p:spPr>
              <a:xfrm>
                <a:off x="304794" y="3695785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d9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345307AB-95BC-124D-A0A5-673292DB5BB7}"/>
                  </a:ext>
                </a:extLst>
              </p:cNvPr>
              <p:cNvSpPr/>
              <p:nvPr/>
            </p:nvSpPr>
            <p:spPr>
              <a:xfrm>
                <a:off x="304794" y="3911241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d10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EE3F62DE-F588-A44B-9295-0EEA6BC328F3}"/>
                  </a:ext>
                </a:extLst>
              </p:cNvPr>
              <p:cNvSpPr/>
              <p:nvPr/>
            </p:nvSpPr>
            <p:spPr>
              <a:xfrm>
                <a:off x="304794" y="4126970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d11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901A8F7-6640-204E-8A11-112247080C77}"/>
                  </a:ext>
                </a:extLst>
              </p:cNvPr>
              <p:cNvSpPr/>
              <p:nvPr/>
            </p:nvSpPr>
            <p:spPr>
              <a:xfrm>
                <a:off x="304794" y="4338172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d12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9F5BBAA6-EDF1-9846-BE39-0522E19FD918}"/>
                  </a:ext>
                </a:extLst>
              </p:cNvPr>
              <p:cNvSpPr/>
              <p:nvPr/>
            </p:nvSpPr>
            <p:spPr>
              <a:xfrm>
                <a:off x="304794" y="4553036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d13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6DEC1127-C499-6D4D-9B51-6A2D571B0725}"/>
                  </a:ext>
                </a:extLst>
              </p:cNvPr>
              <p:cNvSpPr/>
              <p:nvPr/>
            </p:nvSpPr>
            <p:spPr>
              <a:xfrm>
                <a:off x="304787" y="4764238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d14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40DCB413-CF52-E84A-9439-F1B4D306600A}"/>
                  </a:ext>
                </a:extLst>
              </p:cNvPr>
              <p:cNvSpPr/>
              <p:nvPr/>
            </p:nvSpPr>
            <p:spPr>
              <a:xfrm>
                <a:off x="304787" y="4977507"/>
                <a:ext cx="457205" cy="21272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d15</a:t>
                </a:r>
              </a:p>
            </p:txBody>
          </p:sp>
        </p:grp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7F380B1-0216-6049-8F46-ADD1587CE096}"/>
                </a:ext>
              </a:extLst>
            </p:cNvPr>
            <p:cNvSpPr/>
            <p:nvPr/>
          </p:nvSpPr>
          <p:spPr>
            <a:xfrm>
              <a:off x="5791191" y="1987153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C0592EA-2DBA-AF4E-9244-1A848AC75EB9}"/>
                </a:ext>
              </a:extLst>
            </p:cNvPr>
            <p:cNvSpPr/>
            <p:nvPr/>
          </p:nvSpPr>
          <p:spPr>
            <a:xfrm>
              <a:off x="5791196" y="2192555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C82AA50-BEE5-E742-863C-DF59A33E1EBF}"/>
                </a:ext>
              </a:extLst>
            </p:cNvPr>
            <p:cNvSpPr/>
            <p:nvPr/>
          </p:nvSpPr>
          <p:spPr>
            <a:xfrm>
              <a:off x="5791191" y="2407896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8A01F4A-2C83-7E42-916A-CE0C543D11CB}"/>
                </a:ext>
              </a:extLst>
            </p:cNvPr>
            <p:cNvSpPr/>
            <p:nvPr/>
          </p:nvSpPr>
          <p:spPr>
            <a:xfrm>
              <a:off x="5791187" y="2619593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438CFD8-E3EC-1D45-8C9C-40ABBCC25925}"/>
                </a:ext>
              </a:extLst>
            </p:cNvPr>
            <p:cNvSpPr/>
            <p:nvPr/>
          </p:nvSpPr>
          <p:spPr>
            <a:xfrm>
              <a:off x="5791174" y="2838163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3C0FB0A-6694-044E-8DA3-EEE199D1B1B4}"/>
                </a:ext>
              </a:extLst>
            </p:cNvPr>
            <p:cNvSpPr/>
            <p:nvPr/>
          </p:nvSpPr>
          <p:spPr>
            <a:xfrm>
              <a:off x="5791174" y="3053733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83E45E36-922D-8541-9D2B-A20515CF43E9}"/>
                </a:ext>
              </a:extLst>
            </p:cNvPr>
            <p:cNvSpPr/>
            <p:nvPr/>
          </p:nvSpPr>
          <p:spPr>
            <a:xfrm>
              <a:off x="5791170" y="3269230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B83855AA-67AA-4040-8E5C-7E9812FBF7DB}"/>
                </a:ext>
              </a:extLst>
            </p:cNvPr>
            <p:cNvSpPr/>
            <p:nvPr/>
          </p:nvSpPr>
          <p:spPr>
            <a:xfrm>
              <a:off x="5791165" y="3483543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07CDC1D-65F3-0847-A766-E07EBA4392F6}"/>
                </a:ext>
              </a:extLst>
            </p:cNvPr>
            <p:cNvSpPr/>
            <p:nvPr/>
          </p:nvSpPr>
          <p:spPr>
            <a:xfrm>
              <a:off x="5791165" y="3700628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AB3A513-526E-8D46-9B14-EF67C6B8D495}"/>
                </a:ext>
              </a:extLst>
            </p:cNvPr>
            <p:cNvSpPr/>
            <p:nvPr/>
          </p:nvSpPr>
          <p:spPr>
            <a:xfrm>
              <a:off x="5791165" y="3914992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9C1CAF5-A484-B549-9CAB-0DD3C6B7DA63}"/>
                </a:ext>
              </a:extLst>
            </p:cNvPr>
            <p:cNvSpPr/>
            <p:nvPr/>
          </p:nvSpPr>
          <p:spPr>
            <a:xfrm>
              <a:off x="5791165" y="4130448"/>
              <a:ext cx="1689812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DFE51200-79C5-8B47-874B-B6D1C2018727}"/>
                </a:ext>
              </a:extLst>
            </p:cNvPr>
            <p:cNvSpPr/>
            <p:nvPr/>
          </p:nvSpPr>
          <p:spPr>
            <a:xfrm>
              <a:off x="5791200" y="4346177"/>
              <a:ext cx="1689811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55A0155-4542-3B4F-9303-572114D38D6D}"/>
                </a:ext>
              </a:extLst>
            </p:cNvPr>
            <p:cNvSpPr/>
            <p:nvPr/>
          </p:nvSpPr>
          <p:spPr>
            <a:xfrm>
              <a:off x="5791200" y="4557379"/>
              <a:ext cx="1689811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FD9E9483-4953-0044-BF42-6324D69C9DC3}"/>
                </a:ext>
              </a:extLst>
            </p:cNvPr>
            <p:cNvSpPr/>
            <p:nvPr/>
          </p:nvSpPr>
          <p:spPr>
            <a:xfrm>
              <a:off x="5791200" y="4772243"/>
              <a:ext cx="1689811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E9DE37D-FD49-7645-B346-5AAA52CE30A3}"/>
                </a:ext>
              </a:extLst>
            </p:cNvPr>
            <p:cNvSpPr/>
            <p:nvPr/>
          </p:nvSpPr>
          <p:spPr>
            <a:xfrm>
              <a:off x="5791170" y="4983445"/>
              <a:ext cx="1689811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FABB5331-2EC9-F84B-A656-34E78E5541EA}"/>
                </a:ext>
              </a:extLst>
            </p:cNvPr>
            <p:cNvSpPr/>
            <p:nvPr/>
          </p:nvSpPr>
          <p:spPr>
            <a:xfrm>
              <a:off x="5791170" y="5196714"/>
              <a:ext cx="1689811" cy="212725"/>
            </a:xfrm>
            <a:prstGeom prst="rect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72" name="Content Placeholder 3">
            <a:extLst>
              <a:ext uri="{FF2B5EF4-FFF2-40B4-BE49-F238E27FC236}">
                <a16:creationId xmlns:a16="http://schemas.microsoft.com/office/drawing/2014/main" id="{A9CA73C4-C1C9-5F41-BC6B-B7D0A7C009C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1" y="1447800"/>
            <a:ext cx="3810000" cy="4709160"/>
          </a:xfrm>
        </p:spPr>
        <p:txBody>
          <a:bodyPr>
            <a:normAutofit/>
          </a:bodyPr>
          <a:lstStyle/>
          <a:p>
            <a:r>
              <a:rPr lang="en-US" sz="2000" dirty="0"/>
              <a:t>Each argument is assigned in turn to the next free register of the corresponding type</a:t>
            </a:r>
          </a:p>
          <a:p>
            <a:r>
              <a:rPr lang="en-US" sz="2000" dirty="0"/>
              <a:t>Example: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double fun(double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float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double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float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a4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float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double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a6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float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a7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double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a8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0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DFDE0E-704E-3440-9928-BDE47EB62590}"/>
              </a:ext>
            </a:extLst>
          </p:cNvPr>
          <p:cNvSpPr/>
          <p:nvPr/>
        </p:nvSpPr>
        <p:spPr>
          <a:xfrm>
            <a:off x="5804189" y="2203520"/>
            <a:ext cx="818639" cy="20219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a4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5262BED-BCFF-8A47-A4F4-FDD5F437E238}"/>
              </a:ext>
            </a:extLst>
          </p:cNvPr>
          <p:cNvSpPr/>
          <p:nvPr/>
        </p:nvSpPr>
        <p:spPr>
          <a:xfrm>
            <a:off x="6622828" y="2198929"/>
            <a:ext cx="859522" cy="2127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a2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7A30EBD-EA4A-AA4E-A0DE-6C9AF671E01F}"/>
              </a:ext>
            </a:extLst>
          </p:cNvPr>
          <p:cNvSpPr/>
          <p:nvPr/>
        </p:nvSpPr>
        <p:spPr>
          <a:xfrm>
            <a:off x="5803099" y="1983275"/>
            <a:ext cx="1677878" cy="2127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a1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93DD70B-E898-0046-B821-C8CA71DF8DD0}"/>
              </a:ext>
            </a:extLst>
          </p:cNvPr>
          <p:cNvSpPr/>
          <p:nvPr/>
        </p:nvSpPr>
        <p:spPr>
          <a:xfrm>
            <a:off x="5807280" y="2833352"/>
            <a:ext cx="1673697" cy="2127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a6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C0AA91C-0BDE-9B47-8032-AF8B13BBA924}"/>
              </a:ext>
            </a:extLst>
          </p:cNvPr>
          <p:cNvSpPr/>
          <p:nvPr/>
        </p:nvSpPr>
        <p:spPr>
          <a:xfrm>
            <a:off x="5805173" y="3050189"/>
            <a:ext cx="1677878" cy="2127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a8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54856C8-623B-2E48-AA7B-462BAD34C3B0}"/>
              </a:ext>
            </a:extLst>
          </p:cNvPr>
          <p:cNvSpPr/>
          <p:nvPr/>
        </p:nvSpPr>
        <p:spPr>
          <a:xfrm>
            <a:off x="5805173" y="2402184"/>
            <a:ext cx="1677878" cy="2127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a3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09846CA-8A63-E34B-8AB0-53CF2EB70E33}"/>
              </a:ext>
            </a:extLst>
          </p:cNvPr>
          <p:cNvSpPr/>
          <p:nvPr/>
        </p:nvSpPr>
        <p:spPr>
          <a:xfrm>
            <a:off x="6636071" y="2619969"/>
            <a:ext cx="844906" cy="2127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a5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E2B331B-AB13-9A41-94FC-6335514E2310}"/>
              </a:ext>
            </a:extLst>
          </p:cNvPr>
          <p:cNvSpPr/>
          <p:nvPr/>
        </p:nvSpPr>
        <p:spPr>
          <a:xfrm>
            <a:off x="5809358" y="2615930"/>
            <a:ext cx="826713" cy="2127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a7</a:t>
            </a:r>
          </a:p>
        </p:txBody>
      </p:sp>
    </p:spTree>
    <p:extLst>
      <p:ext uri="{BB962C8B-B14F-4D97-AF65-F5344CB8AC3E}">
        <p14:creationId xmlns:p14="http://schemas.microsoft.com/office/powerpoint/2010/main" val="7418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6" grpId="0" animBg="1"/>
      <p:bldP spid="78" grpId="0" animBg="1"/>
      <p:bldP spid="79" grpId="0" animBg="1"/>
      <p:bldP spid="80" grpId="0" animBg="1"/>
      <p:bldP spid="81" grpId="0" animBg="1"/>
      <p:bldP spid="8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Area of Circle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77509D3-3677-F64C-A368-1289E9F0FBCC}"/>
              </a:ext>
            </a:extLst>
          </p:cNvPr>
          <p:cNvGrpSpPr/>
          <p:nvPr/>
        </p:nvGrpSpPr>
        <p:grpSpPr>
          <a:xfrm>
            <a:off x="1391942" y="1424498"/>
            <a:ext cx="1413336" cy="1518006"/>
            <a:chOff x="477480" y="1339494"/>
            <a:chExt cx="1413336" cy="1518006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A09CE78-9B7B-614C-9A11-A0BE2ABD1B95}"/>
                </a:ext>
              </a:extLst>
            </p:cNvPr>
            <p:cNvGrpSpPr/>
            <p:nvPr/>
          </p:nvGrpSpPr>
          <p:grpSpPr>
            <a:xfrm>
              <a:off x="612648" y="1714500"/>
              <a:ext cx="1143000" cy="1143000"/>
              <a:chOff x="5638800" y="1676400"/>
              <a:chExt cx="1143000" cy="1143000"/>
            </a:xfrm>
            <a:solidFill>
              <a:schemeClr val="tx2"/>
            </a:solidFill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D229D66F-9F36-6548-B5F0-8933B61BBC26}"/>
                  </a:ext>
                </a:extLst>
              </p:cNvPr>
              <p:cNvSpPr/>
              <p:nvPr/>
            </p:nvSpPr>
            <p:spPr>
              <a:xfrm>
                <a:off x="5638800" y="1676400"/>
                <a:ext cx="1143000" cy="1143000"/>
              </a:xfrm>
              <a:prstGeom prst="ellips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67DC5A-C3E6-4B44-951E-57DE0231D575}"/>
                  </a:ext>
                </a:extLst>
              </p:cNvPr>
              <p:cNvSpPr txBox="1"/>
              <p:nvPr/>
            </p:nvSpPr>
            <p:spPr>
              <a:xfrm>
                <a:off x="6359448" y="1924673"/>
                <a:ext cx="31130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r</a:t>
                </a:r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8133437-E17F-C54F-A9E4-6A2C0F46312B}"/>
                  </a:ext>
                </a:extLst>
              </p:cNvPr>
              <p:cNvCxnSpPr>
                <a:cxnSpLocks/>
                <a:endCxn id="9" idx="6"/>
              </p:cNvCxnSpPr>
              <p:nvPr/>
            </p:nvCxnSpPr>
            <p:spPr>
              <a:xfrm flipV="1">
                <a:off x="6248400" y="2247900"/>
                <a:ext cx="533400" cy="3464"/>
              </a:xfrm>
              <a:prstGeom prst="straightConnector1">
                <a:avLst/>
              </a:prstGeom>
              <a:grpFill/>
              <a:ln w="28575">
                <a:solidFill>
                  <a:schemeClr val="bg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90E974E-AC31-3945-BCB6-DEF008A8926E}"/>
                    </a:ext>
                  </a:extLst>
                </p:cNvPr>
                <p:cNvSpPr txBox="1"/>
                <p:nvPr/>
              </p:nvSpPr>
              <p:spPr>
                <a:xfrm>
                  <a:off x="477480" y="1339494"/>
                  <a:ext cx="1413336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𝑎𝑟𝑒𝑎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sSup>
                          <m:sSup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490E974E-AC31-3945-BCB6-DEF008A8926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480" y="1339494"/>
                  <a:ext cx="1413336" cy="307777"/>
                </a:xfrm>
                <a:prstGeom prst="rect">
                  <a:avLst/>
                </a:prstGeom>
                <a:blipFill>
                  <a:blip r:embed="rId2"/>
                  <a:stretch>
                    <a:fillRect l="-1786" t="-4000" b="-36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D93B313-5113-A448-BC5A-8AE2450FAFAC}"/>
              </a:ext>
            </a:extLst>
          </p:cNvPr>
          <p:cNvSpPr txBox="1"/>
          <p:nvPr/>
        </p:nvSpPr>
        <p:spPr>
          <a:xfrm>
            <a:off x="4191000" y="1454942"/>
            <a:ext cx="4343400" cy="17543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>
              <a:spcBef>
                <a:spcPts val="3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float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area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(float radius){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float pi = 3.14;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float area;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area = pi * radius * radius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return area;</a:t>
            </a:r>
          </a:p>
          <a:p>
            <a:pPr algn="just">
              <a:spcAft>
                <a:spcPts val="30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5410DA-2BDE-EE44-B4E6-20660C8374DC}"/>
              </a:ext>
            </a:extLst>
          </p:cNvPr>
          <p:cNvSpPr txBox="1"/>
          <p:nvPr/>
        </p:nvSpPr>
        <p:spPr>
          <a:xfrm>
            <a:off x="571237" y="3398747"/>
            <a:ext cx="3054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Implementation in assembly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BF1B247-D0C1-4249-8EAA-E8955DD91D4F}"/>
              </a:ext>
            </a:extLst>
          </p:cNvPr>
          <p:cNvSpPr/>
          <p:nvPr/>
        </p:nvSpPr>
        <p:spPr>
          <a:xfrm>
            <a:off x="1333296" y="3905241"/>
            <a:ext cx="7201104" cy="21082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spcBef>
                <a:spcPts val="300"/>
              </a:spcBef>
            </a:pP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area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</a:p>
          <a:p>
            <a:pPr algn="just">
              <a:spcBef>
                <a:spcPts val="3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EXPORT area</a:t>
            </a:r>
          </a:p>
          <a:p>
            <a:pPr>
              <a:spcBef>
                <a:spcPts val="3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VLDR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.F32 s1, =3.1416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Pseudo-instruction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VMUL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.F32 s1, s1, s0 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r0 = radius (input argument)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VMUL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.F32 s0, s1, s0 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return area in s0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BX LR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ENDP</a:t>
            </a:r>
            <a:endParaRPr lang="en-US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845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Transfer data between FPU and ARM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FC7476-A70C-074E-93E7-859E97C12176}"/>
              </a:ext>
            </a:extLst>
          </p:cNvPr>
          <p:cNvSpPr/>
          <p:nvPr/>
        </p:nvSpPr>
        <p:spPr>
          <a:xfrm>
            <a:off x="4494077" y="1371599"/>
            <a:ext cx="1905000" cy="77847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Floating-point Unit</a:t>
            </a:r>
            <a:endParaRPr lang="en-US" sz="700" b="1" dirty="0"/>
          </a:p>
          <a:p>
            <a:pPr algn="ctr"/>
            <a:r>
              <a:rPr lang="en-US" sz="1600" dirty="0">
                <a:solidFill>
                  <a:srgbClr val="C00000"/>
                </a:solidFill>
              </a:rPr>
              <a:t>Registers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s0–s31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3AAC19-1E02-EF46-8FD1-377926257DB7}"/>
              </a:ext>
            </a:extLst>
          </p:cNvPr>
          <p:cNvSpPr/>
          <p:nvPr/>
        </p:nvSpPr>
        <p:spPr>
          <a:xfrm>
            <a:off x="1242932" y="1371600"/>
            <a:ext cx="1905000" cy="7784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ARM Cortex-M</a:t>
            </a:r>
            <a:endParaRPr lang="en-US" sz="700" b="1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Registers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r0–r15, APSR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7145DA0-5928-4744-835A-37C39C4AB0BF}"/>
              </a:ext>
            </a:extLst>
          </p:cNvPr>
          <p:cNvCxnSpPr/>
          <p:nvPr/>
        </p:nvCxnSpPr>
        <p:spPr>
          <a:xfrm flipH="1">
            <a:off x="3147931" y="1760835"/>
            <a:ext cx="1346145" cy="0"/>
          </a:xfrm>
          <a:prstGeom prst="straightConnector1">
            <a:avLst/>
          </a:prstGeom>
          <a:ln w="38100">
            <a:solidFill>
              <a:srgbClr val="0432FF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79957BC-F3BA-614D-9231-94753917262E}"/>
              </a:ext>
            </a:extLst>
          </p:cNvPr>
          <p:cNvSpPr/>
          <p:nvPr/>
        </p:nvSpPr>
        <p:spPr>
          <a:xfrm>
            <a:off x="3475479" y="1387503"/>
            <a:ext cx="691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VMOV</a:t>
            </a:r>
            <a:endParaRPr lang="en-US" dirty="0">
              <a:solidFill>
                <a:srgbClr val="0432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3DCEE63-CEFC-CF4A-9E8E-61E884FA8A0C}"/>
              </a:ext>
            </a:extLst>
          </p:cNvPr>
          <p:cNvSpPr/>
          <p:nvPr/>
        </p:nvSpPr>
        <p:spPr>
          <a:xfrm>
            <a:off x="1237647" y="2480694"/>
            <a:ext cx="5029200" cy="584775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VMOV</a:t>
            </a:r>
            <a:r>
              <a:rPr lang="en-US" sz="1600" dirty="0"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r0, s0  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 Copy s0 into r0</a:t>
            </a:r>
            <a:endParaRPr lang="en-US" sz="1600" i="1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VMOV</a:t>
            </a:r>
            <a:r>
              <a:rPr lang="en-US" sz="1600" dirty="0"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s1, r1  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 Copy r1 into s0</a:t>
            </a:r>
            <a:endParaRPr lang="en-US" sz="1600" i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92F30B8-1085-F746-A496-8A73D3DFE8A5}"/>
              </a:ext>
            </a:extLst>
          </p:cNvPr>
          <p:cNvGrpSpPr/>
          <p:nvPr/>
        </p:nvGrpSpPr>
        <p:grpSpPr>
          <a:xfrm>
            <a:off x="1237647" y="3324182"/>
            <a:ext cx="7132863" cy="1605317"/>
            <a:chOff x="1174257" y="3533202"/>
            <a:chExt cx="7132863" cy="16053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3B29559-D29F-4B44-9B7A-C97AD4DADB08}"/>
                </a:ext>
              </a:extLst>
            </p:cNvPr>
            <p:cNvSpPr txBox="1"/>
            <p:nvPr/>
          </p:nvSpPr>
          <p:spPr>
            <a:xfrm>
              <a:off x="1174257" y="4553744"/>
              <a:ext cx="49267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C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VMRS</a:t>
              </a:r>
              <a:r>
                <a:rPr lang="en-US" sz="1600" dirty="0"/>
                <a:t>: Move into ARM register from FPU special register </a:t>
              </a:r>
            </a:p>
            <a:p>
              <a:r>
                <a:rPr lang="en-US" sz="1600" b="1" dirty="0">
                  <a:solidFill>
                    <a:srgbClr val="C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VMSR</a:t>
              </a:r>
              <a:r>
                <a:rPr lang="en-US" sz="1600" dirty="0"/>
                <a:t>: Move into FPU special register from ARM register 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30046D1-923B-3849-92B1-7FED11B7D6D6}"/>
                </a:ext>
              </a:extLst>
            </p:cNvPr>
            <p:cNvSpPr/>
            <p:nvPr/>
          </p:nvSpPr>
          <p:spPr>
            <a:xfrm>
              <a:off x="4425402" y="3653202"/>
              <a:ext cx="1905000" cy="77847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Floating-point Unit</a:t>
              </a:r>
              <a:endParaRPr lang="en-US" sz="700" b="1" dirty="0"/>
            </a:p>
            <a:p>
              <a:pPr algn="ctr"/>
              <a:r>
                <a:rPr lang="en-US" sz="1600" dirty="0">
                  <a:solidFill>
                    <a:srgbClr val="C00000"/>
                  </a:solidFill>
                </a:rPr>
                <a:t>Special Registers</a:t>
              </a:r>
              <a:endPara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EEAA65-A414-7248-9B1F-85BE24EF4D37}"/>
                </a:ext>
              </a:extLst>
            </p:cNvPr>
            <p:cNvSpPr/>
            <p:nvPr/>
          </p:nvSpPr>
          <p:spPr>
            <a:xfrm>
              <a:off x="1174257" y="3653203"/>
              <a:ext cx="1905000" cy="77847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/>
                <a:t>ARM Cortex-M</a:t>
              </a:r>
              <a:endParaRPr lang="en-US" sz="700" b="1" dirty="0"/>
            </a:p>
            <a:p>
              <a:pPr algn="ctr"/>
              <a:r>
                <a:rPr lang="en-US" sz="1600" dirty="0"/>
                <a:t>Registers </a:t>
              </a:r>
              <a:r>
                <a:rPr lang="en-US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r0–r15, APSR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092AF0BE-9C89-CF48-A125-FF8D06F9253D}"/>
                </a:ext>
              </a:extLst>
            </p:cNvPr>
            <p:cNvCxnSpPr/>
            <p:nvPr/>
          </p:nvCxnSpPr>
          <p:spPr>
            <a:xfrm flipH="1">
              <a:off x="3079257" y="3852980"/>
              <a:ext cx="1346145" cy="0"/>
            </a:xfrm>
            <a:prstGeom prst="straightConnector1">
              <a:avLst/>
            </a:prstGeom>
            <a:ln w="38100">
              <a:solidFill>
                <a:srgbClr val="0432FF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0DB11FD-C59C-BD44-89F4-4D19DF7428D3}"/>
                </a:ext>
              </a:extLst>
            </p:cNvPr>
            <p:cNvCxnSpPr>
              <a:cxnSpLocks/>
            </p:cNvCxnSpPr>
            <p:nvPr/>
          </p:nvCxnSpPr>
          <p:spPr>
            <a:xfrm>
              <a:off x="3079257" y="4301199"/>
              <a:ext cx="1346145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97DE2A9-E067-A844-B23C-BC5C1D9CCD4E}"/>
                </a:ext>
              </a:extLst>
            </p:cNvPr>
            <p:cNvSpPr/>
            <p:nvPr/>
          </p:nvSpPr>
          <p:spPr>
            <a:xfrm>
              <a:off x="3406640" y="3533202"/>
              <a:ext cx="6912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0432F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VMRS</a:t>
              </a:r>
              <a:endParaRPr lang="en-US" dirty="0">
                <a:solidFill>
                  <a:srgbClr val="0432FF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145804-41CE-2B41-817B-CE259797F236}"/>
                </a:ext>
              </a:extLst>
            </p:cNvPr>
            <p:cNvSpPr/>
            <p:nvPr/>
          </p:nvSpPr>
          <p:spPr>
            <a:xfrm>
              <a:off x="3406804" y="3980232"/>
              <a:ext cx="6912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VMSR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F2E9ED1-5FC6-D045-A2F4-8DEB101710A5}"/>
                </a:ext>
              </a:extLst>
            </p:cNvPr>
            <p:cNvSpPr/>
            <p:nvPr/>
          </p:nvSpPr>
          <p:spPr>
            <a:xfrm>
              <a:off x="6376665" y="3703233"/>
              <a:ext cx="193045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FPSCR, FPCAR, FPCCR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F23B1BAF-6DD3-CE4B-9028-04523C6E1528}"/>
              </a:ext>
            </a:extLst>
          </p:cNvPr>
          <p:cNvSpPr/>
          <p:nvPr/>
        </p:nvSpPr>
        <p:spPr>
          <a:xfrm>
            <a:off x="1237647" y="5266639"/>
            <a:ext cx="7086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VMRS</a:t>
            </a:r>
            <a:r>
              <a:rPr lang="en-US" sz="1600" dirty="0"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r0, FPSCR          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 Read current FPSCR</a:t>
            </a:r>
            <a:endParaRPr lang="en-US" sz="1600" i="1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ORR  r0, r0, #(3&lt;&lt;22)   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 Set bits 22 and 23 to 1</a:t>
            </a:r>
            <a:endParaRPr lang="en-US" sz="1600" i="1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VMSR</a:t>
            </a:r>
            <a:r>
              <a:rPr lang="en-US" sz="1600" dirty="0"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 FPSCR, r0          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; Save into FPSCR</a:t>
            </a:r>
            <a:endParaRPr lang="en-US" sz="16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52CB10-32B5-D846-99A6-4071FAA0FA3D}"/>
              </a:ext>
            </a:extLst>
          </p:cNvPr>
          <p:cNvSpPr txBox="1"/>
          <p:nvPr/>
        </p:nvSpPr>
        <p:spPr>
          <a:xfrm>
            <a:off x="301546" y="2192469"/>
            <a:ext cx="1017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A14CCF-ED8F-DE47-9D98-C313D13236CC}"/>
              </a:ext>
            </a:extLst>
          </p:cNvPr>
          <p:cNvSpPr txBox="1"/>
          <p:nvPr/>
        </p:nvSpPr>
        <p:spPr>
          <a:xfrm>
            <a:off x="349128" y="4940679"/>
            <a:ext cx="5817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Change the rounding mode to round toward zero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931A0BB-FF15-3542-A083-DA31908AF97C}"/>
              </a:ext>
            </a:extLst>
          </p:cNvPr>
          <p:cNvCxnSpPr/>
          <p:nvPr/>
        </p:nvCxnSpPr>
        <p:spPr>
          <a:xfrm>
            <a:off x="0" y="31242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80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Floating-point Status Control Register (FPSCR)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18</a:t>
            </a:fld>
            <a:endParaRPr kumimoji="0"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30" y="1348740"/>
            <a:ext cx="7893173" cy="28194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792242" y="4443153"/>
                <a:ext cx="5410200" cy="17620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15000"/>
                  </a:lnSpc>
                </a:pPr>
                <a:r>
                  <a:rPr lang="en-US" dirty="0">
                    <a:latin typeface="Consolas" panose="020B0609020204030204" pitchFamily="49" charset="0"/>
                    <a:ea typeface="宋体" panose="02010600030101010101" pitchFamily="2" charset="-122"/>
                    <a:cs typeface="Consolas" panose="020B0609020204030204" pitchFamily="49" charset="0"/>
                  </a:rPr>
                  <a:t>FPSCR</a:t>
                </a:r>
                <a:r>
                  <a:rPr lang="en-US" dirty="0"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Consolas" panose="020B0609020204030204" pitchFamily="49" charset="0"/>
                  </a:rPr>
                  <a:t>[23:22]</a:t>
                </a:r>
              </a:p>
              <a:p>
                <a:pPr marL="800100" lvl="1" indent="-342900" algn="just">
                  <a:lnSpc>
                    <a:spcPct val="115000"/>
                  </a:lnSpc>
                  <a:spcBef>
                    <a:spcPts val="600"/>
                  </a:spcBef>
                  <a:buClr>
                    <a:schemeClr val="tx1"/>
                  </a:buClr>
                  <a:buFont typeface="Symbol" panose="05050102010706020507" pitchFamily="18" charset="2"/>
                  <a:buChar char=""/>
                </a:pPr>
                <a:r>
                  <a:rPr lang="en-US" sz="1600" b="1" dirty="0">
                    <a:solidFill>
                      <a:srgbClr val="FF0000"/>
                    </a:solidFill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00</a:t>
                </a:r>
                <a:r>
                  <a:rPr lang="en-US" dirty="0">
                    <a:effectLst/>
                    <a:latin typeface="Palatino Linotype" panose="0204050205050503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: Round to nearest (default)</a:t>
                </a:r>
              </a:p>
              <a:p>
                <a:pPr marL="800100" lvl="1" indent="-342900" algn="just">
                  <a:lnSpc>
                    <a:spcPct val="115000"/>
                  </a:lnSpc>
                  <a:buClr>
                    <a:schemeClr val="tx1"/>
                  </a:buClr>
                  <a:buFont typeface="Symbol" panose="05050102010706020507" pitchFamily="18" charset="2"/>
                  <a:buChar char=""/>
                </a:pPr>
                <a:r>
                  <a:rPr lang="en-US" sz="1600" b="1" dirty="0">
                    <a:solidFill>
                      <a:srgbClr val="FF0000"/>
                    </a:solidFill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01</a:t>
                </a:r>
                <a:r>
                  <a:rPr lang="en-US" dirty="0">
                    <a:effectLst/>
                    <a:latin typeface="Palatino Linotype" panose="0204050205050503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: Round towards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+∞</m:t>
                    </m:r>
                  </m:oMath>
                </a14:m>
                <a:endParaRPr lang="en-US" dirty="0">
                  <a:effectLst/>
                  <a:latin typeface="Palatino Linotype" panose="0204050205050503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 marL="800100" lvl="1" indent="-342900" algn="just">
                  <a:lnSpc>
                    <a:spcPct val="115000"/>
                  </a:lnSpc>
                  <a:buClr>
                    <a:schemeClr val="tx1"/>
                  </a:buClr>
                  <a:buFont typeface="Symbol" panose="05050102010706020507" pitchFamily="18" charset="2"/>
                  <a:buChar char=""/>
                </a:pPr>
                <a:r>
                  <a:rPr lang="en-US" sz="1600" b="1" dirty="0">
                    <a:solidFill>
                      <a:srgbClr val="FF0000"/>
                    </a:solidFill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10</a:t>
                </a:r>
                <a:r>
                  <a:rPr lang="en-US" dirty="0">
                    <a:effectLst/>
                    <a:latin typeface="Palatino Linotype" panose="0204050205050503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: Round towards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−∞</m:t>
                    </m:r>
                  </m:oMath>
                </a14:m>
                <a:endParaRPr lang="en-US" dirty="0">
                  <a:effectLst/>
                  <a:latin typeface="Palatino Linotype" panose="0204050205050503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 marL="800100" lvl="1" indent="-342900" algn="just">
                  <a:lnSpc>
                    <a:spcPct val="115000"/>
                  </a:lnSpc>
                  <a:buClr>
                    <a:schemeClr val="tx1"/>
                  </a:buClr>
                  <a:buFont typeface="Symbol" panose="05050102010706020507" pitchFamily="18" charset="2"/>
                  <a:buChar char=""/>
                </a:pPr>
                <a:r>
                  <a:rPr lang="en-US" sz="1600" b="1" dirty="0">
                    <a:solidFill>
                      <a:srgbClr val="FF0000"/>
                    </a:solidFill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11</a:t>
                </a:r>
                <a:r>
                  <a:rPr lang="en-US" dirty="0">
                    <a:effectLst/>
                    <a:latin typeface="Palatino Linotype" panose="0204050205050503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: Round towards </a:t>
                </a:r>
                <a:r>
                  <a:rPr lang="en-US" sz="1600" dirty="0"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0</a:t>
                </a:r>
                <a:endParaRPr lang="en-US" dirty="0">
                  <a:effectLst/>
                  <a:latin typeface="Palatino Linotype" panose="0204050205050503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242" y="4443153"/>
                <a:ext cx="5410200" cy="1762021"/>
              </a:xfrm>
              <a:prstGeom prst="rect">
                <a:avLst/>
              </a:prstGeom>
              <a:blipFill>
                <a:blip r:embed="rId3"/>
                <a:stretch>
                  <a:fillRect l="-703" b="-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988364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Comparison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60657F-0A90-B342-A825-64E5F4A53251}"/>
              </a:ext>
            </a:extLst>
          </p:cNvPr>
          <p:cNvSpPr/>
          <p:nvPr/>
        </p:nvSpPr>
        <p:spPr>
          <a:xfrm>
            <a:off x="493059" y="3309208"/>
            <a:ext cx="3771900" cy="17543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spcBef>
                <a:spcPts val="300"/>
              </a:spcBef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float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(float a, float b){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if (a &gt; b)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return a;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else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return b;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9F3244-49C0-544C-AB1F-321D8986972A}"/>
              </a:ext>
            </a:extLst>
          </p:cNvPr>
          <p:cNvSpPr/>
          <p:nvPr/>
        </p:nvSpPr>
        <p:spPr>
          <a:xfrm>
            <a:off x="4495800" y="3309208"/>
            <a:ext cx="4076700" cy="286232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spcBef>
                <a:spcPts val="300"/>
              </a:spcBef>
            </a:pP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Update NZCV in FPSCR</a:t>
            </a:r>
          </a:p>
          <a:p>
            <a:pPr algn="just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.F32 s0, s1</a:t>
            </a:r>
          </a:p>
          <a:p>
            <a:pPr algn="just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Copy NZCV flags to APSR</a:t>
            </a: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VMRS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APSR_nzcv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FPSCR</a:t>
            </a:r>
          </a:p>
          <a:p>
            <a:pPr algn="just"/>
            <a:endParaRPr lang="en-US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just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    VMOV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.F32  s0, s1</a:t>
            </a:r>
          </a:p>
          <a:p>
            <a:pPr algn="just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just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ENDP</a:t>
            </a:r>
            <a:endParaRPr lang="en-US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8AB959-B551-424E-AE66-33EE289D199B}"/>
              </a:ext>
            </a:extLst>
          </p:cNvPr>
          <p:cNvSpPr/>
          <p:nvPr/>
        </p:nvSpPr>
        <p:spPr>
          <a:xfrm>
            <a:off x="4892493" y="1657342"/>
            <a:ext cx="1905000" cy="77847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Floating-point Unit</a:t>
            </a:r>
            <a:endParaRPr lang="en-US" sz="800" b="1" dirty="0"/>
          </a:p>
          <a:p>
            <a:pPr algn="ctr"/>
            <a:r>
              <a:rPr lang="en-US" dirty="0">
                <a:solidFill>
                  <a:srgbClr val="C00000"/>
                </a:solidFill>
              </a:rPr>
              <a:t>FPSCR</a:t>
            </a:r>
            <a:endParaRPr lang="en-US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71A9BD-5540-4D46-8CAC-D656AD566321}"/>
              </a:ext>
            </a:extLst>
          </p:cNvPr>
          <p:cNvSpPr/>
          <p:nvPr/>
        </p:nvSpPr>
        <p:spPr>
          <a:xfrm>
            <a:off x="1641348" y="1657343"/>
            <a:ext cx="1905000" cy="7784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ARM Cortex-M</a:t>
            </a:r>
            <a:endParaRPr lang="en-US" sz="800" b="1" dirty="0"/>
          </a:p>
          <a:p>
            <a:pPr algn="ctr"/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APSR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4F70691-4F50-4A43-B9D5-AAA63517F1AB}"/>
              </a:ext>
            </a:extLst>
          </p:cNvPr>
          <p:cNvCxnSpPr/>
          <p:nvPr/>
        </p:nvCxnSpPr>
        <p:spPr>
          <a:xfrm flipH="1">
            <a:off x="3546348" y="2161891"/>
            <a:ext cx="1346145" cy="0"/>
          </a:xfrm>
          <a:prstGeom prst="straightConnector1">
            <a:avLst/>
          </a:prstGeom>
          <a:ln w="38100">
            <a:solidFill>
              <a:srgbClr val="0432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D3880A-BDC4-C141-9FB0-C18989866C0D}"/>
              </a:ext>
            </a:extLst>
          </p:cNvPr>
          <p:cNvSpPr/>
          <p:nvPr/>
        </p:nvSpPr>
        <p:spPr>
          <a:xfrm>
            <a:off x="3883492" y="1780290"/>
            <a:ext cx="691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VMRS</a:t>
            </a:r>
            <a:endParaRPr lang="en-US" dirty="0">
              <a:solidFill>
                <a:srgbClr val="0432F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606E7F-609E-8242-ACB6-DA8803AAD3DF}"/>
              </a:ext>
            </a:extLst>
          </p:cNvPr>
          <p:cNvSpPr txBox="1"/>
          <p:nvPr/>
        </p:nvSpPr>
        <p:spPr>
          <a:xfrm>
            <a:off x="612648" y="1198752"/>
            <a:ext cx="6262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Copy N, Z, C, V flags from FPU status register to ARM core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APSR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528311E-E736-4343-A6E0-1915628E42AF}"/>
              </a:ext>
            </a:extLst>
          </p:cNvPr>
          <p:cNvSpPr/>
          <p:nvPr/>
        </p:nvSpPr>
        <p:spPr>
          <a:xfrm>
            <a:off x="2734077" y="2481774"/>
            <a:ext cx="2970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VMRS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APSR_nzcv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FPSCR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91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76703"/>
            <a:ext cx="8229600" cy="304800"/>
          </a:xfrm>
        </p:spPr>
        <p:txBody>
          <a:bodyPr>
            <a:noAutofit/>
          </a:bodyPr>
          <a:lstStyle/>
          <a:p>
            <a:pPr algn="ctr"/>
            <a:r>
              <a:rPr lang="en-US" sz="1800" b="1" dirty="0"/>
              <a:t>ARM Cortex-M Instruction Sets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 dirty="0"/>
          </a:p>
        </p:txBody>
      </p:sp>
      <p:pic>
        <p:nvPicPr>
          <p:cNvPr id="5" name="Picture 3" descr="Cortex-M ISA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397" y="381503"/>
            <a:ext cx="9091028" cy="64764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5777871" y="6583610"/>
            <a:ext cx="1003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from arm.com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36E397-078F-FE43-8D57-11A92B3F804C}"/>
              </a:ext>
            </a:extLst>
          </p:cNvPr>
          <p:cNvSpPr/>
          <p:nvPr/>
        </p:nvSpPr>
        <p:spPr>
          <a:xfrm>
            <a:off x="7315200" y="2399804"/>
            <a:ext cx="1447800" cy="58477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accent4"/>
                </a:solidFill>
              </a:rPr>
              <a:t>Digital Signal Processing</a:t>
            </a:r>
            <a:endParaRPr lang="en-US" sz="16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D5B5B8-4E41-FF48-87DE-1EA9E2C42DD5}"/>
              </a:ext>
            </a:extLst>
          </p:cNvPr>
          <p:cNvSpPr/>
          <p:nvPr/>
        </p:nvSpPr>
        <p:spPr>
          <a:xfrm>
            <a:off x="4114800" y="2400794"/>
            <a:ext cx="2667000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accent1"/>
                </a:solidFill>
              </a:rPr>
              <a:t>Advanced data processing</a:t>
            </a:r>
          </a:p>
          <a:p>
            <a:pPr algn="ctr"/>
            <a:r>
              <a:rPr lang="en-US" sz="1600" b="1" dirty="0">
                <a:solidFill>
                  <a:schemeClr val="accent1"/>
                </a:solidFill>
              </a:rPr>
              <a:t>Bit field manipulations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530B6B-2116-C94B-8918-B1EF26215935}"/>
              </a:ext>
            </a:extLst>
          </p:cNvPr>
          <p:cNvSpPr/>
          <p:nvPr/>
        </p:nvSpPr>
        <p:spPr>
          <a:xfrm>
            <a:off x="1295400" y="2399805"/>
            <a:ext cx="2485837" cy="58477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</a:rPr>
              <a:t>Basic data processing</a:t>
            </a:r>
          </a:p>
          <a:p>
            <a:pPr algn="ctr"/>
            <a:r>
              <a:rPr lang="en-US" sz="1600" b="1" dirty="0">
                <a:solidFill>
                  <a:schemeClr val="accent3">
                    <a:lumMod val="75000"/>
                  </a:schemeClr>
                </a:solidFill>
              </a:rPr>
              <a:t>I/O control tasks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253F81-85DA-7F4B-B483-0ACFC3806222}"/>
              </a:ext>
            </a:extLst>
          </p:cNvPr>
          <p:cNvSpPr/>
          <p:nvPr/>
        </p:nvSpPr>
        <p:spPr>
          <a:xfrm>
            <a:off x="3581400" y="6212298"/>
            <a:ext cx="2485837" cy="33855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accent6"/>
                </a:solidFill>
              </a:rPr>
              <a:t>Floating Point </a:t>
            </a:r>
          </a:p>
        </p:txBody>
      </p:sp>
    </p:spTree>
    <p:extLst>
      <p:ext uri="{BB962C8B-B14F-4D97-AF65-F5344CB8AC3E}">
        <p14:creationId xmlns:p14="http://schemas.microsoft.com/office/powerpoint/2010/main" val="2904662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1DB08-74DC-AC4E-8CFD-3266286B5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534400" cy="990600"/>
          </a:xfrm>
        </p:spPr>
        <p:txBody>
          <a:bodyPr>
            <a:normAutofit/>
          </a:bodyPr>
          <a:lstStyle/>
          <a:p>
            <a:r>
              <a:rPr lang="en-US" sz="2800" dirty="0"/>
              <a:t>Convert Integer to Floating Point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88EC8A-BE38-164A-923A-B16AC0C36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20</a:t>
            </a:fld>
            <a:endParaRPr kumimoji="0"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6BF206-9223-A24F-A337-AD1C5D45F00C}"/>
              </a:ext>
            </a:extLst>
          </p:cNvPr>
          <p:cNvSpPr/>
          <p:nvPr/>
        </p:nvSpPr>
        <p:spPr>
          <a:xfrm>
            <a:off x="2324100" y="1943100"/>
            <a:ext cx="1447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signed integer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3EC4E7-83A7-B140-A8E3-D180BFF81531}"/>
              </a:ext>
            </a:extLst>
          </p:cNvPr>
          <p:cNvSpPr/>
          <p:nvPr/>
        </p:nvSpPr>
        <p:spPr>
          <a:xfrm>
            <a:off x="5482354" y="1943100"/>
            <a:ext cx="1447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unsigned integer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558007-BD1E-084E-8C39-BF3220703C45}"/>
              </a:ext>
            </a:extLst>
          </p:cNvPr>
          <p:cNvSpPr/>
          <p:nvPr/>
        </p:nvSpPr>
        <p:spPr>
          <a:xfrm>
            <a:off x="2324100" y="3806825"/>
            <a:ext cx="1447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 precision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CE5292-7331-4548-8608-E6CCD3001923}"/>
              </a:ext>
            </a:extLst>
          </p:cNvPr>
          <p:cNvSpPr/>
          <p:nvPr/>
        </p:nvSpPr>
        <p:spPr>
          <a:xfrm>
            <a:off x="5482354" y="3806825"/>
            <a:ext cx="1447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double  precision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C714A89-1AAB-5C46-858C-AA170CBE5F8C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3048000" y="2628900"/>
            <a:ext cx="0" cy="1177925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69AED0F-9BBF-254C-8E58-1D7CC6A29B84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3048000" y="2628900"/>
            <a:ext cx="3158254" cy="1177925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C2F8245-C9D9-9C4A-ACE1-23C57F1F84EC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3048000" y="2628900"/>
            <a:ext cx="3158254" cy="1177925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54CBCB-D5C9-AD4D-937D-512D15C2931F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6206254" y="2628900"/>
            <a:ext cx="0" cy="1177925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94CCE69-568D-624D-81DD-EEF07335C000}"/>
              </a:ext>
            </a:extLst>
          </p:cNvPr>
          <p:cNvSpPr txBox="1"/>
          <p:nvPr/>
        </p:nvSpPr>
        <p:spPr>
          <a:xfrm>
            <a:off x="1683511" y="3006725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VCVT.F32.S32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2AD0A7-E7A6-E847-9696-8D8BADB71423}"/>
              </a:ext>
            </a:extLst>
          </p:cNvPr>
          <p:cNvSpPr txBox="1"/>
          <p:nvPr/>
        </p:nvSpPr>
        <p:spPr>
          <a:xfrm>
            <a:off x="3216200" y="3340341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VCVT.F32.U32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726D4F-81CE-0941-9043-3A2403A294D8}"/>
              </a:ext>
            </a:extLst>
          </p:cNvPr>
          <p:cNvSpPr txBox="1"/>
          <p:nvPr/>
        </p:nvSpPr>
        <p:spPr>
          <a:xfrm>
            <a:off x="6206254" y="3006725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VCVT.F64.U32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3BE983-D287-C14A-A729-EABC3CB8C11C}"/>
              </a:ext>
            </a:extLst>
          </p:cNvPr>
          <p:cNvSpPr txBox="1"/>
          <p:nvPr/>
        </p:nvSpPr>
        <p:spPr>
          <a:xfrm>
            <a:off x="4793704" y="3343304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VCVT.F64.S32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73D94C-EE28-5242-A226-E2D732668CDD}"/>
              </a:ext>
            </a:extLst>
          </p:cNvPr>
          <p:cNvSpPr txBox="1"/>
          <p:nvPr/>
        </p:nvSpPr>
        <p:spPr>
          <a:xfrm>
            <a:off x="1831983" y="5271821"/>
            <a:ext cx="5949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VCVT.F64.U32  d2, s0  </a:t>
            </a:r>
            <a:r>
              <a:rPr lang="en-US" sz="1400" b="1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Convert unsigned integer to double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F31ECF-0EB2-FB4E-859E-FA121F53B074}"/>
              </a:ext>
            </a:extLst>
          </p:cNvPr>
          <p:cNvSpPr txBox="1"/>
          <p:nvPr/>
        </p:nvSpPr>
        <p:spPr>
          <a:xfrm>
            <a:off x="1447800" y="4856690"/>
            <a:ext cx="101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</a:t>
            </a:r>
          </a:p>
        </p:txBody>
      </p:sp>
    </p:spTree>
    <p:extLst>
      <p:ext uri="{BB962C8B-B14F-4D97-AF65-F5344CB8AC3E}">
        <p14:creationId xmlns:p14="http://schemas.microsoft.com/office/powerpoint/2010/main" val="148871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1DB08-74DC-AC4E-8CFD-3266286B5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534400" cy="990600"/>
          </a:xfrm>
        </p:spPr>
        <p:txBody>
          <a:bodyPr>
            <a:normAutofit/>
          </a:bodyPr>
          <a:lstStyle/>
          <a:p>
            <a:r>
              <a:rPr lang="en-US" sz="2800" dirty="0"/>
              <a:t>Convert Floating Point to Integer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88EC8A-BE38-164A-923A-B16AC0C36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21</a:t>
            </a:fld>
            <a:endParaRPr kumimoji="0"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6BF206-9223-A24F-A337-AD1C5D45F00C}"/>
              </a:ext>
            </a:extLst>
          </p:cNvPr>
          <p:cNvSpPr/>
          <p:nvPr/>
        </p:nvSpPr>
        <p:spPr>
          <a:xfrm>
            <a:off x="2324100" y="1943100"/>
            <a:ext cx="1447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signed integer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3EC4E7-83A7-B140-A8E3-D180BFF81531}"/>
              </a:ext>
            </a:extLst>
          </p:cNvPr>
          <p:cNvSpPr/>
          <p:nvPr/>
        </p:nvSpPr>
        <p:spPr>
          <a:xfrm>
            <a:off x="5482354" y="1943100"/>
            <a:ext cx="1447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unsigned integer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558007-BD1E-084E-8C39-BF3220703C45}"/>
              </a:ext>
            </a:extLst>
          </p:cNvPr>
          <p:cNvSpPr/>
          <p:nvPr/>
        </p:nvSpPr>
        <p:spPr>
          <a:xfrm>
            <a:off x="2324100" y="3806825"/>
            <a:ext cx="1447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 precision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CE5292-7331-4548-8608-E6CCD3001923}"/>
              </a:ext>
            </a:extLst>
          </p:cNvPr>
          <p:cNvSpPr/>
          <p:nvPr/>
        </p:nvSpPr>
        <p:spPr>
          <a:xfrm>
            <a:off x="5482354" y="3806825"/>
            <a:ext cx="1447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double  precision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C714A89-1AAB-5C46-858C-AA170CBE5F8C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3048000" y="2628900"/>
            <a:ext cx="0" cy="1177925"/>
          </a:xfrm>
          <a:prstGeom prst="straightConnector1">
            <a:avLst/>
          </a:prstGeom>
          <a:ln w="28575"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69AED0F-9BBF-254C-8E58-1D7CC6A29B84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3048000" y="2628900"/>
            <a:ext cx="3158254" cy="1177925"/>
          </a:xfrm>
          <a:prstGeom prst="straightConnector1">
            <a:avLst/>
          </a:prstGeom>
          <a:ln w="28575"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C2F8245-C9D9-9C4A-ACE1-23C57F1F84EC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3048000" y="2628900"/>
            <a:ext cx="3158254" cy="1177925"/>
          </a:xfrm>
          <a:prstGeom prst="straightConnector1">
            <a:avLst/>
          </a:prstGeom>
          <a:ln w="28575"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54CBCB-D5C9-AD4D-937D-512D15C2931F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6206254" y="2628900"/>
            <a:ext cx="0" cy="1177925"/>
          </a:xfrm>
          <a:prstGeom prst="straightConnector1">
            <a:avLst/>
          </a:prstGeom>
          <a:ln w="28575"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94CCE69-568D-624D-81DD-EEF07335C000}"/>
              </a:ext>
            </a:extLst>
          </p:cNvPr>
          <p:cNvSpPr txBox="1"/>
          <p:nvPr/>
        </p:nvSpPr>
        <p:spPr>
          <a:xfrm>
            <a:off x="1683511" y="3006725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VCVT.S32.F32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2AD0A7-E7A6-E847-9696-8D8BADB71423}"/>
              </a:ext>
            </a:extLst>
          </p:cNvPr>
          <p:cNvSpPr txBox="1"/>
          <p:nvPr/>
        </p:nvSpPr>
        <p:spPr>
          <a:xfrm>
            <a:off x="3216200" y="3340341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VCVT.U32.F32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726D4F-81CE-0941-9043-3A2403A294D8}"/>
              </a:ext>
            </a:extLst>
          </p:cNvPr>
          <p:cNvSpPr txBox="1"/>
          <p:nvPr/>
        </p:nvSpPr>
        <p:spPr>
          <a:xfrm>
            <a:off x="6221766" y="3003213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VCVT.U32.F64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3BE983-D287-C14A-A729-EABC3CB8C11C}"/>
              </a:ext>
            </a:extLst>
          </p:cNvPr>
          <p:cNvSpPr txBox="1"/>
          <p:nvPr/>
        </p:nvSpPr>
        <p:spPr>
          <a:xfrm>
            <a:off x="4793704" y="3343304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VCVT.S32.F64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73D94C-EE28-5242-A226-E2D732668CDD}"/>
              </a:ext>
            </a:extLst>
          </p:cNvPr>
          <p:cNvSpPr txBox="1"/>
          <p:nvPr/>
        </p:nvSpPr>
        <p:spPr>
          <a:xfrm>
            <a:off x="1831983" y="5271821"/>
            <a:ext cx="5849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VCVT.U32.F64  s0, d2 </a:t>
            </a:r>
            <a:r>
              <a:rPr lang="en-US" sz="1400" b="1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Convert double to unsigned integer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F31ECF-0EB2-FB4E-859E-FA121F53B074}"/>
              </a:ext>
            </a:extLst>
          </p:cNvPr>
          <p:cNvSpPr txBox="1"/>
          <p:nvPr/>
        </p:nvSpPr>
        <p:spPr>
          <a:xfrm>
            <a:off x="1447800" y="4856690"/>
            <a:ext cx="101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</a:t>
            </a:r>
          </a:p>
        </p:txBody>
      </p:sp>
    </p:spTree>
    <p:extLst>
      <p:ext uri="{BB962C8B-B14F-4D97-AF65-F5344CB8AC3E}">
        <p14:creationId xmlns:p14="http://schemas.microsoft.com/office/powerpoint/2010/main" val="263577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5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5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90579-F6AD-5446-B40F-E4F4FA5C3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Convert between Fixed-Point and Single Precision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89A07C-3EBA-A448-A408-E9D67B0BE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22</a:t>
            </a:fld>
            <a:endParaRPr kumimoji="0"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6059BAC-C89A-F749-AF5A-1EA136309C1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343400" y="1560251"/>
            <a:ext cx="4267200" cy="2141845"/>
          </a:xfrm>
        </p:spPr>
        <p:txBody>
          <a:bodyPr>
            <a:normAutofit/>
          </a:bodyPr>
          <a:lstStyle/>
          <a:p>
            <a:r>
              <a:rPr lang="en-US" sz="1600" dirty="0"/>
              <a:t>N: the number of fraction bits in fixed point</a:t>
            </a:r>
          </a:p>
          <a:p>
            <a:r>
              <a:rPr lang="en-US" sz="1600" dirty="0"/>
              <a:t>Td: type and size of fixed point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S32</a:t>
            </a:r>
            <a:r>
              <a:rPr lang="en-US" sz="1400" dirty="0"/>
              <a:t>:  signed 32-bit value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U32</a:t>
            </a:r>
            <a:r>
              <a:rPr lang="en-US" sz="1400" dirty="0"/>
              <a:t>: unsigned 32-bit value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S16</a:t>
            </a:r>
            <a:r>
              <a:rPr lang="en-US" sz="1400" dirty="0"/>
              <a:t>:  signed 16-bit value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U16</a:t>
            </a:r>
            <a:r>
              <a:rPr lang="en-US" sz="1400" dirty="0"/>
              <a:t>: unsigned 16-bit value</a:t>
            </a:r>
          </a:p>
          <a:p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427DB7-8E8F-314B-A3FB-BF455BA757AC}"/>
              </a:ext>
            </a:extLst>
          </p:cNvPr>
          <p:cNvSpPr txBox="1"/>
          <p:nvPr/>
        </p:nvSpPr>
        <p:spPr>
          <a:xfrm>
            <a:off x="533400" y="1879847"/>
            <a:ext cx="3733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VCVT.Td.F32 Sd, Sm, #n 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VCVT.Td.F32 Sd, Sd, #n 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VCVT.F32.Td Sd, Sm, #n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VCVT.F32.Td Sd, Sd, #n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778AE-BF89-894A-8678-FDEB33378806}"/>
              </a:ext>
            </a:extLst>
          </p:cNvPr>
          <p:cNvSpPr txBox="1"/>
          <p:nvPr/>
        </p:nvSpPr>
        <p:spPr>
          <a:xfrm>
            <a:off x="612413" y="4225820"/>
            <a:ext cx="1019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36B92F-881B-D840-8478-C350FAF23926}"/>
              </a:ext>
            </a:extLst>
          </p:cNvPr>
          <p:cNvSpPr txBox="1"/>
          <p:nvPr/>
        </p:nvSpPr>
        <p:spPr>
          <a:xfrm>
            <a:off x="914400" y="4755408"/>
            <a:ext cx="73404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VCVT.F32.S32  s0, s0, #10 </a:t>
            </a:r>
            <a:r>
              <a:rPr lang="en-US" sz="1400" b="1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Convert a 32-bit fixed point to float</a:t>
            </a:r>
          </a:p>
          <a:p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</a:t>
            </a:r>
            <a:r>
              <a:rPr lang="en-US" sz="1400" b="1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Fraction part of the fixed point has 10 bits</a:t>
            </a:r>
          </a:p>
        </p:txBody>
      </p:sp>
    </p:spTree>
    <p:extLst>
      <p:ext uri="{BB962C8B-B14F-4D97-AF65-F5344CB8AC3E}">
        <p14:creationId xmlns:p14="http://schemas.microsoft.com/office/powerpoint/2010/main" val="1461519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Stacking &amp; Unstacking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23</a:t>
            </a:fld>
            <a:endParaRPr kumimoji="0"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930393" y="4800600"/>
            <a:ext cx="701040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30393" y="4191000"/>
            <a:ext cx="20574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368793" y="3048000"/>
            <a:ext cx="19812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730993" y="4181475"/>
            <a:ext cx="2209800" cy="952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987793" y="3048001"/>
            <a:ext cx="381000" cy="11334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5349993" y="3048001"/>
            <a:ext cx="381000" cy="11334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197343" y="2895600"/>
            <a:ext cx="0" cy="2286000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540493" y="2895600"/>
            <a:ext cx="0" cy="2286000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481398" y="2526268"/>
            <a:ext cx="1849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Interrupt Handler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768593" y="2865476"/>
            <a:ext cx="1248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Interrupt </a:t>
            </a:r>
          </a:p>
          <a:p>
            <a:pPr algn="ctr"/>
            <a:r>
              <a:rPr lang="en-US" b="1" dirty="0">
                <a:solidFill>
                  <a:srgbClr val="C00000"/>
                </a:solidFill>
              </a:rPr>
              <a:t>Request</a:t>
            </a:r>
          </a:p>
        </p:txBody>
      </p:sp>
      <p:cxnSp>
        <p:nvCxnSpPr>
          <p:cNvPr id="32" name="Straight Arrow Connector 31"/>
          <p:cNvCxnSpPr>
            <a:stCxn id="30" idx="2"/>
          </p:cNvCxnSpPr>
          <p:nvPr/>
        </p:nvCxnSpPr>
        <p:spPr>
          <a:xfrm>
            <a:off x="2392803" y="3511807"/>
            <a:ext cx="594990" cy="669668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198274" y="3821668"/>
            <a:ext cx="1496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Program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020311" y="3812143"/>
            <a:ext cx="1496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Program</a:t>
            </a:r>
          </a:p>
        </p:txBody>
      </p:sp>
      <p:cxnSp>
        <p:nvCxnSpPr>
          <p:cNvPr id="36" name="Straight Arrow Connector 35"/>
          <p:cNvCxnSpPr>
            <a:stCxn id="40" idx="0"/>
          </p:cNvCxnSpPr>
          <p:nvPr/>
        </p:nvCxnSpPr>
        <p:spPr>
          <a:xfrm flipH="1" flipV="1">
            <a:off x="3107464" y="3881826"/>
            <a:ext cx="718538" cy="298782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274408" y="4180608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Stacking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5654793" y="3385067"/>
            <a:ext cx="304800" cy="302817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5764939" y="3015735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C00000"/>
                </a:solidFill>
              </a:rPr>
              <a:t>Unstacking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5349993" y="2526268"/>
            <a:ext cx="414946" cy="489467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5197593" y="1879937"/>
            <a:ext cx="1248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Interrupt </a:t>
            </a:r>
          </a:p>
          <a:p>
            <a:pPr algn="ctr"/>
            <a:r>
              <a:rPr lang="en-US" b="1" dirty="0">
                <a:solidFill>
                  <a:srgbClr val="C00000"/>
                </a:solidFill>
              </a:rPr>
              <a:t>Exit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940793" y="4615934"/>
            <a:ext cx="768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1016229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3" grpId="0"/>
      <p:bldP spid="40" grpId="0"/>
      <p:bldP spid="43" grpId="0"/>
      <p:bldP spid="4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</p:spPr>
        <p:txBody>
          <a:bodyPr/>
          <a:lstStyle/>
          <a:p>
            <a:r>
              <a:rPr lang="en-US" dirty="0"/>
              <a:t>Automatic Stacking &amp; Unstacking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24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9026297"/>
              </p:ext>
            </p:extLst>
          </p:nvPr>
        </p:nvGraphicFramePr>
        <p:xfrm>
          <a:off x="2193962" y="1271586"/>
          <a:ext cx="1114236" cy="2743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14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xxxxxxxx</a:t>
                      </a:r>
                      <a:endParaRPr lang="en-US" sz="14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xPSP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PC (</a:t>
                      </a:r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r15</a:t>
                      </a:r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LR</a:t>
                      </a:r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(</a:t>
                      </a:r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r14</a:t>
                      </a:r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r12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r3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r2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r1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r0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95265" y="1308491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Old </a:t>
            </a:r>
            <a:r>
              <a:rPr lang="en-US" sz="1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sz="16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652817" y="1481880"/>
            <a:ext cx="533400" cy="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909832" y="1581386"/>
            <a:ext cx="0" cy="2128123"/>
          </a:xfrm>
          <a:prstGeom prst="straightConnector1">
            <a:avLst/>
          </a:prstGeom>
          <a:ln w="19050">
            <a:solidFill>
              <a:srgbClr val="C0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37B9638-131F-0247-A4E8-744EEF3AC1E7}"/>
              </a:ext>
            </a:extLst>
          </p:cNvPr>
          <p:cNvSpPr/>
          <p:nvPr/>
        </p:nvSpPr>
        <p:spPr>
          <a:xfrm>
            <a:off x="995690" y="2344634"/>
            <a:ext cx="8595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>
                <a:solidFill>
                  <a:srgbClr val="C00000"/>
                </a:solidFill>
              </a:rPr>
              <a:t>Auto</a:t>
            </a:r>
          </a:p>
          <a:p>
            <a:pPr algn="r"/>
            <a:r>
              <a:rPr lang="en-US" sz="1600" dirty="0">
                <a:solidFill>
                  <a:srgbClr val="C00000"/>
                </a:solidFill>
              </a:rPr>
              <a:t>Stacking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FF2ED2-C45E-6647-9A58-412B99508A37}"/>
              </a:ext>
            </a:extLst>
          </p:cNvPr>
          <p:cNvSpPr txBox="1"/>
          <p:nvPr/>
        </p:nvSpPr>
        <p:spPr>
          <a:xfrm>
            <a:off x="712669" y="3685803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SP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96A41C3-3B7D-7D4F-A422-A8C97AB4C2A1}"/>
              </a:ext>
            </a:extLst>
          </p:cNvPr>
          <p:cNvCxnSpPr/>
          <p:nvPr/>
        </p:nvCxnSpPr>
        <p:spPr>
          <a:xfrm>
            <a:off x="1670221" y="3859192"/>
            <a:ext cx="533400" cy="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3DB7A6BC-E6EB-DC42-8F34-42116657C2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405447"/>
              </p:ext>
            </p:extLst>
          </p:nvPr>
        </p:nvGraphicFramePr>
        <p:xfrm>
          <a:off x="5920320" y="1267006"/>
          <a:ext cx="1114236" cy="4876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14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xxxxxxxx</a:t>
                      </a:r>
                      <a:endParaRPr lang="en-US" sz="14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FPSCR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34751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172985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005191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s13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887555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073487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974461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462007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xPSP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PC (</a:t>
                      </a:r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r15</a:t>
                      </a:r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LR</a:t>
                      </a:r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(</a:t>
                      </a:r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r14</a:t>
                      </a:r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r12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r3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r2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r1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r0</a:t>
                      </a:r>
                      <a:endParaRPr lang="en-US" sz="1400" b="1" dirty="0">
                        <a:solidFill>
                          <a:srgbClr val="C0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8D4F0504-81C5-CD47-B3CD-A607B7F19EBD}"/>
              </a:ext>
            </a:extLst>
          </p:cNvPr>
          <p:cNvSpPr txBox="1"/>
          <p:nvPr/>
        </p:nvSpPr>
        <p:spPr>
          <a:xfrm>
            <a:off x="4419600" y="1260340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Old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endParaRPr lang="en-US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36D22F6-3259-DE40-8481-997A2CE7F869}"/>
              </a:ext>
            </a:extLst>
          </p:cNvPr>
          <p:cNvCxnSpPr/>
          <p:nvPr/>
        </p:nvCxnSpPr>
        <p:spPr>
          <a:xfrm>
            <a:off x="5377152" y="1433729"/>
            <a:ext cx="533400" cy="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314E9FA-7693-5149-9BBB-EB9C15275C0D}"/>
              </a:ext>
            </a:extLst>
          </p:cNvPr>
          <p:cNvCxnSpPr>
            <a:cxnSpLocks/>
          </p:cNvCxnSpPr>
          <p:nvPr/>
        </p:nvCxnSpPr>
        <p:spPr>
          <a:xfrm>
            <a:off x="5601593" y="1557680"/>
            <a:ext cx="0" cy="4385920"/>
          </a:xfrm>
          <a:prstGeom prst="straightConnector1">
            <a:avLst/>
          </a:prstGeom>
          <a:ln w="28575">
            <a:solidFill>
              <a:srgbClr val="C0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6E3335E-73C2-9348-83FB-A0E6D6D03EC7}"/>
              </a:ext>
            </a:extLst>
          </p:cNvPr>
          <p:cNvSpPr/>
          <p:nvPr/>
        </p:nvSpPr>
        <p:spPr>
          <a:xfrm>
            <a:off x="4591272" y="3171540"/>
            <a:ext cx="9412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</a:rPr>
              <a:t>Auto</a:t>
            </a:r>
          </a:p>
          <a:p>
            <a:pPr algn="r"/>
            <a:r>
              <a:rPr lang="en-US" dirty="0">
                <a:solidFill>
                  <a:srgbClr val="C00000"/>
                </a:solidFill>
              </a:rPr>
              <a:t>Stacking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7133C7D-8723-A449-9832-DBA34680FE00}"/>
              </a:ext>
            </a:extLst>
          </p:cNvPr>
          <p:cNvSpPr txBox="1"/>
          <p:nvPr/>
        </p:nvSpPr>
        <p:spPr>
          <a:xfrm>
            <a:off x="4429368" y="5846411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SP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D4A25CE-15C1-D442-A12D-822E9DFE292D}"/>
              </a:ext>
            </a:extLst>
          </p:cNvPr>
          <p:cNvCxnSpPr/>
          <p:nvPr/>
        </p:nvCxnSpPr>
        <p:spPr>
          <a:xfrm>
            <a:off x="5386920" y="6019800"/>
            <a:ext cx="533400" cy="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65629D3-1280-CC4D-B293-953AA4A7FEA6}"/>
              </a:ext>
            </a:extLst>
          </p:cNvPr>
          <p:cNvCxnSpPr>
            <a:cxnSpLocks/>
          </p:cNvCxnSpPr>
          <p:nvPr/>
        </p:nvCxnSpPr>
        <p:spPr>
          <a:xfrm flipH="1">
            <a:off x="7185202" y="3581400"/>
            <a:ext cx="533400" cy="0"/>
          </a:xfrm>
          <a:prstGeom prst="straightConnector1">
            <a:avLst/>
          </a:prstGeom>
          <a:ln w="2857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D253E56-CA02-2742-B95F-53CCAAF6E76B}"/>
              </a:ext>
            </a:extLst>
          </p:cNvPr>
          <p:cNvSpPr txBox="1"/>
          <p:nvPr/>
        </p:nvSpPr>
        <p:spPr>
          <a:xfrm>
            <a:off x="7733439" y="3396734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FPCAR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1EF4C3-2057-174B-8500-44B8986C41B3}"/>
              </a:ext>
            </a:extLst>
          </p:cNvPr>
          <p:cNvSpPr txBox="1"/>
          <p:nvPr/>
        </p:nvSpPr>
        <p:spPr>
          <a:xfrm>
            <a:off x="2057400" y="4198073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Without FPU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73CF5FD-E644-BC47-A1FD-0881CB7D94DF}"/>
              </a:ext>
            </a:extLst>
          </p:cNvPr>
          <p:cNvSpPr txBox="1"/>
          <p:nvPr/>
        </p:nvSpPr>
        <p:spPr>
          <a:xfrm>
            <a:off x="5926970" y="623117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FPU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341AF7FC-CE22-C741-AFD3-48AF2AEC0242}"/>
              </a:ext>
            </a:extLst>
          </p:cNvPr>
          <p:cNvSpPr/>
          <p:nvPr/>
        </p:nvSpPr>
        <p:spPr>
          <a:xfrm>
            <a:off x="7049393" y="1676399"/>
            <a:ext cx="304800" cy="1905001"/>
          </a:xfrm>
          <a:prstGeom prst="rightBrace">
            <a:avLst>
              <a:gd name="adj1" fmla="val 47463"/>
              <a:gd name="adj2" fmla="val 50000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74CA29-CA28-C34F-B516-79D9160CA149}"/>
              </a:ext>
            </a:extLst>
          </p:cNvPr>
          <p:cNvSpPr txBox="1"/>
          <p:nvPr/>
        </p:nvSpPr>
        <p:spPr>
          <a:xfrm>
            <a:off x="7279523" y="2424003"/>
            <a:ext cx="1727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17 FPU registers</a:t>
            </a:r>
          </a:p>
        </p:txBody>
      </p:sp>
    </p:spTree>
    <p:extLst>
      <p:ext uri="{BB962C8B-B14F-4D97-AF65-F5344CB8AC3E}">
        <p14:creationId xmlns:p14="http://schemas.microsoft.com/office/powerpoint/2010/main" val="3054484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1" grpId="0"/>
      <p:bldP spid="32" grpId="0"/>
      <p:bldP spid="35" grpId="0"/>
      <p:bldP spid="36" grpId="0"/>
      <p:bldP spid="7" grpId="0" animBg="1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FD47B-62CC-9C49-B95A-F3C325F7A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26FF4E-8755-9F4C-8289-E9EE7E825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25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3F6C40-129C-0641-AD3C-D8EC3C20B2E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880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Passing Arguments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57200" y="1447800"/>
            <a:ext cx="8229600" cy="4709160"/>
          </a:xfrm>
        </p:spPr>
        <p:txBody>
          <a:bodyPr>
            <a:normAutofit/>
          </a:bodyPr>
          <a:lstStyle/>
          <a:p>
            <a:r>
              <a:rPr lang="en-US" sz="2000" dirty="0"/>
              <a:t>Each number is assigned in turn to the next free register of the corresponding type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Example: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double fun(double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float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double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float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a4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  </a:t>
            </a:r>
          </a:p>
          <a:p>
            <a:pPr marL="27432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float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double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a6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float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a7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double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a8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612648" y="2967335"/>
            <a:ext cx="80741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020469"/>
            <a:ext cx="8927901" cy="83573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EFAAE2-3126-7649-BA77-E64B1361C3ED}"/>
              </a:ext>
            </a:extLst>
          </p:cNvPr>
          <p:cNvSpPr/>
          <p:nvPr/>
        </p:nvSpPr>
        <p:spPr>
          <a:xfrm>
            <a:off x="1828800" y="4572000"/>
            <a:ext cx="60198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954A9D-F553-7047-9577-084510B0E3A0}"/>
              </a:ext>
            </a:extLst>
          </p:cNvPr>
          <p:cNvSpPr/>
          <p:nvPr/>
        </p:nvSpPr>
        <p:spPr>
          <a:xfrm>
            <a:off x="1828800" y="4572000"/>
            <a:ext cx="9144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3D5B8E-B534-E547-A297-A0348DEE884B}"/>
              </a:ext>
            </a:extLst>
          </p:cNvPr>
          <p:cNvSpPr/>
          <p:nvPr/>
        </p:nvSpPr>
        <p:spPr>
          <a:xfrm>
            <a:off x="2705100" y="4580813"/>
            <a:ext cx="4953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7DC1A5-BD63-2C40-BD59-DC33C76A58F3}"/>
              </a:ext>
            </a:extLst>
          </p:cNvPr>
          <p:cNvSpPr/>
          <p:nvPr/>
        </p:nvSpPr>
        <p:spPr>
          <a:xfrm>
            <a:off x="3162300" y="4580813"/>
            <a:ext cx="4572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D871BA-FE61-EF4C-AC7C-9AF48A7EF842}"/>
              </a:ext>
            </a:extLst>
          </p:cNvPr>
          <p:cNvSpPr/>
          <p:nvPr/>
        </p:nvSpPr>
        <p:spPr>
          <a:xfrm>
            <a:off x="3619500" y="4572000"/>
            <a:ext cx="9144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E072AC-ED13-1E41-A1A5-DE2F11A985E6}"/>
              </a:ext>
            </a:extLst>
          </p:cNvPr>
          <p:cNvSpPr/>
          <p:nvPr/>
        </p:nvSpPr>
        <p:spPr>
          <a:xfrm>
            <a:off x="5448300" y="4561701"/>
            <a:ext cx="9144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8BF04A-1B94-B542-B763-B00F3027D697}"/>
              </a:ext>
            </a:extLst>
          </p:cNvPr>
          <p:cNvSpPr/>
          <p:nvPr/>
        </p:nvSpPr>
        <p:spPr>
          <a:xfrm>
            <a:off x="6324600" y="4561701"/>
            <a:ext cx="9144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a8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65E940-1A15-DC46-AC67-552097112A93}"/>
              </a:ext>
            </a:extLst>
          </p:cNvPr>
          <p:cNvSpPr/>
          <p:nvPr/>
        </p:nvSpPr>
        <p:spPr>
          <a:xfrm>
            <a:off x="4533900" y="4572000"/>
            <a:ext cx="4953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79044D-1309-AF4C-A1E8-3FFD019A5D99}"/>
              </a:ext>
            </a:extLst>
          </p:cNvPr>
          <p:cNvSpPr/>
          <p:nvPr/>
        </p:nvSpPr>
        <p:spPr>
          <a:xfrm>
            <a:off x="4991100" y="4572000"/>
            <a:ext cx="4572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a6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339800-08DF-C645-8521-256A368156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73" y="5171301"/>
            <a:ext cx="8927901" cy="83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98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Conversion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27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019313315"/>
              </p:ext>
            </p:extLst>
          </p:nvPr>
        </p:nvGraphicFramePr>
        <p:xfrm>
          <a:off x="685800" y="1219200"/>
          <a:ext cx="7772400" cy="475632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643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28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VCVT{R}.S32.F32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 from single-precision float to signed 32-bit (S32) or unsigned 32-bit (U32) integer. 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64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VCVT{R}.U32.F32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1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VCVT{R}.F32.S32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 to single-precision float from signed 32-bit (S32) or unsigned 32-bit (U32) integer. 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52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VCVT{R}.F32.U32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1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VCVT{R}.Td.F32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Sm, #n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rowSpan="4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 between single-precision and fixed-point. Td can be S16 (signed 16-bit), U16 (unsigned 16-bit), S32 (signed 32-bit), and U32 (unsigned 32-bit). #n is the number of fraction bits in the fixed-point number. 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1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VCVT{R}.Td.F32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#n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31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VCVT{R}.F32.Td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Sm, #n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972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VCVT{R}.F32.Td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#n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0972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VCVT&lt;B|T&gt;.F32.F16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Converts half-precision float to single-precision (B = bottom half of Sm, T = top half of Sm) 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0972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VCVT&lt;B|T&gt;.F16.F32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Converts single-precision float to half-precision (B = bottom half of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T = top half of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9970C00-DF9E-6B46-977C-1F863CBDBEC3}"/>
              </a:ext>
            </a:extLst>
          </p:cNvPr>
          <p:cNvSpPr txBox="1"/>
          <p:nvPr/>
        </p:nvSpPr>
        <p:spPr>
          <a:xfrm>
            <a:off x="632878" y="5968784"/>
            <a:ext cx="5572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/>
              <a:t>}: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dirty="0"/>
              <a:t> is optional, and it means conversion with Rounding</a:t>
            </a:r>
          </a:p>
        </p:txBody>
      </p:sp>
    </p:spTree>
    <p:extLst>
      <p:ext uri="{BB962C8B-B14F-4D97-AF65-F5344CB8AC3E}">
        <p14:creationId xmlns:p14="http://schemas.microsoft.com/office/powerpoint/2010/main" val="7679786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Floating-point Status Control Register (FPSCR)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28</a:t>
            </a:fld>
            <a:endParaRPr kumimoji="0"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30" y="1348740"/>
            <a:ext cx="7893173" cy="28194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792242" y="4443153"/>
                <a:ext cx="5410200" cy="17620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15000"/>
                  </a:lnSpc>
                </a:pPr>
                <a:r>
                  <a:rPr lang="en-US" dirty="0">
                    <a:latin typeface="Consolas" panose="020B0609020204030204" pitchFamily="49" charset="0"/>
                    <a:ea typeface="宋体" panose="02010600030101010101" pitchFamily="2" charset="-122"/>
                    <a:cs typeface="Consolas" panose="020B0609020204030204" pitchFamily="49" charset="0"/>
                  </a:rPr>
                  <a:t>FPSCR</a:t>
                </a:r>
                <a:r>
                  <a:rPr lang="en-US" dirty="0"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Consolas" panose="020B0609020204030204" pitchFamily="49" charset="0"/>
                  </a:rPr>
                  <a:t>[23:22]</a:t>
                </a:r>
              </a:p>
              <a:p>
                <a:pPr marL="800100" lvl="1" indent="-342900" algn="just">
                  <a:lnSpc>
                    <a:spcPct val="115000"/>
                  </a:lnSpc>
                  <a:spcBef>
                    <a:spcPts val="600"/>
                  </a:spcBef>
                  <a:buFont typeface="Symbol" panose="05050102010706020507" pitchFamily="18" charset="2"/>
                  <a:buChar char=""/>
                </a:pPr>
                <a:r>
                  <a:rPr lang="en-US" sz="1600" b="1" dirty="0">
                    <a:solidFill>
                      <a:srgbClr val="FF0000"/>
                    </a:solidFill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00</a:t>
                </a:r>
                <a:r>
                  <a:rPr lang="en-US" dirty="0">
                    <a:effectLst/>
                    <a:latin typeface="Palatino Linotype" panose="0204050205050503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: Round to nearest (default)</a:t>
                </a:r>
              </a:p>
              <a:p>
                <a:pPr marL="800100" lvl="1" indent="-342900" algn="just">
                  <a:lnSpc>
                    <a:spcPct val="115000"/>
                  </a:lnSpc>
                  <a:buFont typeface="Symbol" panose="05050102010706020507" pitchFamily="18" charset="2"/>
                  <a:buChar char=""/>
                </a:pPr>
                <a:r>
                  <a:rPr lang="en-US" sz="1600" b="1" dirty="0">
                    <a:solidFill>
                      <a:srgbClr val="FF0000"/>
                    </a:solidFill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01</a:t>
                </a:r>
                <a:r>
                  <a:rPr lang="en-US" dirty="0">
                    <a:effectLst/>
                    <a:latin typeface="Palatino Linotype" panose="0204050205050503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: Round towards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+∞</m:t>
                    </m:r>
                  </m:oMath>
                </a14:m>
                <a:endParaRPr lang="en-US" dirty="0">
                  <a:effectLst/>
                  <a:latin typeface="Palatino Linotype" panose="0204050205050503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 marL="800100" lvl="1" indent="-342900" algn="just">
                  <a:lnSpc>
                    <a:spcPct val="115000"/>
                  </a:lnSpc>
                  <a:buFont typeface="Symbol" panose="05050102010706020507" pitchFamily="18" charset="2"/>
                  <a:buChar char=""/>
                </a:pPr>
                <a:r>
                  <a:rPr lang="en-US" sz="1600" b="1" dirty="0">
                    <a:solidFill>
                      <a:srgbClr val="FF0000"/>
                    </a:solidFill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10</a:t>
                </a:r>
                <a:r>
                  <a:rPr lang="en-US" dirty="0">
                    <a:effectLst/>
                    <a:latin typeface="Palatino Linotype" panose="0204050205050503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: Round towards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rPr>
                      <m:t>−∞</m:t>
                    </m:r>
                  </m:oMath>
                </a14:m>
                <a:endParaRPr lang="en-US" dirty="0">
                  <a:effectLst/>
                  <a:latin typeface="Palatino Linotype" panose="0204050205050503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  <a:p>
                <a:pPr marL="800100" lvl="1" indent="-342900" algn="just">
                  <a:lnSpc>
                    <a:spcPct val="115000"/>
                  </a:lnSpc>
                  <a:buFont typeface="Symbol" panose="05050102010706020507" pitchFamily="18" charset="2"/>
                  <a:buChar char=""/>
                </a:pPr>
                <a:r>
                  <a:rPr lang="en-US" sz="1600" b="1" dirty="0">
                    <a:solidFill>
                      <a:srgbClr val="FF0000"/>
                    </a:solidFill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11</a:t>
                </a:r>
                <a:r>
                  <a:rPr lang="en-US" dirty="0">
                    <a:effectLst/>
                    <a:latin typeface="Palatino Linotype" panose="0204050205050503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: Round towards </a:t>
                </a:r>
                <a:r>
                  <a:rPr lang="en-US" sz="1600" dirty="0">
                    <a:effectLst/>
                    <a:latin typeface="Consolas" panose="020B0609020204030204" pitchFamily="49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0</a:t>
                </a:r>
                <a:endParaRPr lang="en-US" dirty="0">
                  <a:effectLst/>
                  <a:latin typeface="Palatino Linotype" panose="02040502050505030304" pitchFamily="18" charset="0"/>
                  <a:ea typeface="宋体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242" y="4443153"/>
                <a:ext cx="5410200" cy="1762021"/>
              </a:xfrm>
              <a:prstGeom prst="rect">
                <a:avLst/>
              </a:prstGeom>
              <a:blipFill>
                <a:blip r:embed="rId3"/>
                <a:stretch>
                  <a:fillRect l="-703" b="-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73866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Floating-point Context Control Register (FPCCR)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29</a:t>
            </a:fld>
            <a:endParaRPr kumimoji="0"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12" y="1536790"/>
            <a:ext cx="8268129" cy="3200400"/>
          </a:xfrm>
        </p:spPr>
      </p:pic>
      <p:sp>
        <p:nvSpPr>
          <p:cNvPr id="5" name="Rectangle 4"/>
          <p:cNvSpPr/>
          <p:nvPr/>
        </p:nvSpPr>
        <p:spPr>
          <a:xfrm>
            <a:off x="304800" y="5005390"/>
            <a:ext cx="78486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Three FPU context save/restore configurations: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Lazy save/store (default): 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LSPEN = 1, ASPEN =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No FPU register saving:   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LSPEN = 0, ASPEN =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Automatic save/restore:   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LSPEN = 0, ASPEN = 1</a:t>
            </a:r>
          </a:p>
        </p:txBody>
      </p:sp>
    </p:spTree>
    <p:extLst>
      <p:ext uri="{BB962C8B-B14F-4D97-AF65-F5344CB8AC3E}">
        <p14:creationId xmlns:p14="http://schemas.microsoft.com/office/powerpoint/2010/main" val="287209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C53C6A-7EB3-6247-BE7D-8A564BC05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FPU on Cortex-M4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BA3986-657D-DA47-8172-B1A0CA923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EFF330-1A82-9C4B-8BD3-6FF044030495}"/>
              </a:ext>
            </a:extLst>
          </p:cNvPr>
          <p:cNvSpPr txBox="1"/>
          <p:nvPr/>
        </p:nvSpPr>
        <p:spPr>
          <a:xfrm>
            <a:off x="4297727" y="6356350"/>
            <a:ext cx="1076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from </a:t>
            </a:r>
            <a:r>
              <a:rPr lang="en-US" sz="1200" dirty="0" err="1"/>
              <a:t>arm.com</a:t>
            </a:r>
            <a:endParaRPr lang="en-US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1F18B7-CE07-EE48-97F7-4F955D7AAF32}"/>
              </a:ext>
            </a:extLst>
          </p:cNvPr>
          <p:cNvSpPr/>
          <p:nvPr/>
        </p:nvSpPr>
        <p:spPr>
          <a:xfrm>
            <a:off x="5758543" y="3481624"/>
            <a:ext cx="29282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defRPr/>
            </a:pPr>
            <a:r>
              <a:rPr lang="en-US" dirty="0"/>
              <a:t>FPU is optional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928521-2CBA-F141-AEB1-F59BE335E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614" y="2098818"/>
            <a:ext cx="4554885" cy="4145657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C6B321-4F4A-CC40-867E-8D8936E64F09}"/>
              </a:ext>
            </a:extLst>
          </p:cNvPr>
          <p:cNvCxnSpPr>
            <a:cxnSpLocks/>
          </p:cNvCxnSpPr>
          <p:nvPr/>
        </p:nvCxnSpPr>
        <p:spPr>
          <a:xfrm flipH="1" flipV="1">
            <a:off x="4958050" y="3117329"/>
            <a:ext cx="833150" cy="44268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671EE32-B999-134A-8C38-AC2E4F596CE6}"/>
              </a:ext>
            </a:extLst>
          </p:cNvPr>
          <p:cNvSpPr txBox="1"/>
          <p:nvPr/>
        </p:nvSpPr>
        <p:spPr>
          <a:xfrm>
            <a:off x="1524000" y="1451174"/>
            <a:ext cx="6391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Cortex-M4 = Cortex-M3 + DSP + FPU (optional)</a:t>
            </a:r>
          </a:p>
        </p:txBody>
      </p:sp>
    </p:spTree>
    <p:extLst>
      <p:ext uri="{BB962C8B-B14F-4D97-AF65-F5344CB8AC3E}">
        <p14:creationId xmlns:p14="http://schemas.microsoft.com/office/powerpoint/2010/main" val="23174494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Automatic Stacking and Unstacking upon Interrupt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30</a:t>
            </a:fld>
            <a:endParaRPr kumimoji="0"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371600"/>
            <a:ext cx="4812284" cy="4832545"/>
          </a:xfrm>
        </p:spPr>
      </p:pic>
    </p:spTree>
    <p:extLst>
      <p:ext uri="{BB962C8B-B14F-4D97-AF65-F5344CB8AC3E}">
        <p14:creationId xmlns:p14="http://schemas.microsoft.com/office/powerpoint/2010/main" val="436565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Load and Store Floating-point Numbers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31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4892976"/>
              </p:ext>
            </p:extLst>
          </p:nvPr>
        </p:nvGraphicFramePr>
        <p:xfrm>
          <a:off x="1600200" y="1219200"/>
          <a:ext cx="5953125" cy="275691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442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88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5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VLDR.F32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b="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[Rn]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Load one single-precision float</a:t>
                      </a:r>
                      <a:endParaRPr lang="en-US" sz="1400" b="0" dirty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0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VLDR.F64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b="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Dd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[Rn]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Load one double-precision float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VSTR.32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b="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[Rn]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Store one float registers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VSTR.64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400" b="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Dd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[Rn]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Store one double register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VLDM.32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Rn{!}, list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Load multiple single-precision floats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VLDM.64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Rn{!}, list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Load multiple double-precision floats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VSTM.32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Rn{!}, list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Store multiple float registers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VSTM.64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Rn{!}, list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Store multiple double registers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VPOP.32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list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Pop float registers from stack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VPOP.64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list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Pop double registers from stack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VPUSH.32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list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Push float registers to stack</a:t>
                      </a:r>
                      <a:endParaRPr lang="en-US" sz="1400" b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VPUSH.64</a:t>
                      </a:r>
                      <a:r>
                        <a:rPr lang="en-US" sz="1400" b="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list</a:t>
                      </a:r>
                      <a:endParaRPr lang="en-US" sz="1400" b="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Push double registers to stack</a:t>
                      </a:r>
                      <a:endParaRPr lang="en-US" sz="1400" b="0" dirty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>
            <a:spLocks noGrp="1"/>
          </p:cNvSpPr>
          <p:nvPr>
            <p:ph sz="quarter" idx="1"/>
          </p:nvPr>
        </p:nvSpPr>
        <p:spPr>
          <a:xfrm>
            <a:off x="432262" y="4114800"/>
            <a:ext cx="8229600" cy="20891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Examples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VLDR.F32 s0, [r0, #4]  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Pre-index, s0 = mem[r0 + 4]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VLDR.F32 s0, [r0], #4  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Post-index, s0 = mem[r0], r0 += 4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VLDR.F32 s0, [r0, #4]! 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Pre-index with update, s0 = mem[r0 + 4], r0 += 4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VLDM.64 r0, {d0-d7}    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Load 8 double precision numbers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VSDM.64 r0, {d0-d7}    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Store 8 double precision numbers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VPUSH.32 {s16-s31}     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Save floating point registers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VPOP.32  {s16-s31}     </a:t>
            </a:r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Restore floating point registers</a:t>
            </a: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40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Floating-point Numbers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32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721663762"/>
              </p:ext>
            </p:extLst>
          </p:nvPr>
        </p:nvGraphicFramePr>
        <p:xfrm>
          <a:off x="304800" y="1295400"/>
          <a:ext cx="8610600" cy="209219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6285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820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1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VMOV.F32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#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imm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Move immediate to float-register</a:t>
                      </a:r>
                      <a:endParaRPr lang="en-US" sz="140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VMOV.F32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Copy from single-precision register to single-precision register</a:t>
                      </a:r>
                      <a:endParaRPr lang="en-US" sz="1400" dirty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VMOV.F64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Copy from double-precision register to double-precision register</a:t>
                      </a:r>
                      <a:endParaRPr lang="en-US" sz="1400" dirty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VMOV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Sn,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Rt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Copy ARM core register to float register</a:t>
                      </a:r>
                      <a:endParaRPr lang="en-US" sz="140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VMOV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Sm1, Sm2, Rt1, Rt2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Copy 2 ARM core registers to 2 float registers</a:t>
                      </a:r>
                      <a:endParaRPr lang="en-US" sz="140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VMOV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[x],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Rt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Copy ARM core register to a half of a double-precision floating-point register, where x is 0 or 1.</a:t>
                      </a:r>
                      <a:endParaRPr lang="en-US" sz="140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8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VMOV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Rt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Dn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[x]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Gill Sans MT (Body)"/>
                          <a:cs typeface="Consolas" panose="020B0609020204030204" pitchFamily="49" charset="0"/>
                        </a:rPr>
                        <a:t>Copy a half of a double-precision floating-point register to ARM core register, where x is 0 or 1.</a:t>
                      </a:r>
                      <a:endParaRPr lang="en-US" sz="1400" dirty="0">
                        <a:effectLst/>
                        <a:latin typeface="Gill Sans MT (Body)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432262" y="4114800"/>
            <a:ext cx="8229600" cy="208915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/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Examples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pt-BR" sz="1200" dirty="0">
                <a:latin typeface="Consolas" panose="020B0609020204030204" pitchFamily="49" charset="0"/>
                <a:cs typeface="Consolas" panose="020B0609020204030204" pitchFamily="49" charset="0"/>
              </a:rPr>
              <a:t>VMOV s0, s1, r0, r1   </a:t>
            </a:r>
            <a:r>
              <a:rPr lang="pt-BR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s0 = r0, s1 = r1</a:t>
            </a:r>
          </a:p>
          <a:p>
            <a:r>
              <a:rPr lang="pt-BR" sz="1200" dirty="0">
                <a:latin typeface="Consolas" panose="020B0609020204030204" pitchFamily="49" charset="0"/>
                <a:cs typeface="Consolas" panose="020B0609020204030204" pitchFamily="49" charset="0"/>
              </a:rPr>
              <a:t>VMOV r1, d0 [1]       </a:t>
            </a:r>
            <a:r>
              <a:rPr lang="pt-BR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r1 = d0 [1] = s1</a:t>
            </a:r>
          </a:p>
          <a:p>
            <a:r>
              <a:rPr lang="pt-BR" sz="1200" dirty="0">
                <a:latin typeface="Consolas" panose="020B0609020204030204" pitchFamily="49" charset="0"/>
                <a:cs typeface="Consolas" panose="020B0609020204030204" pitchFamily="49" charset="0"/>
              </a:rPr>
              <a:t>VMOV.F32 s1, #3.25    </a:t>
            </a:r>
            <a:r>
              <a:rPr lang="pt-BR" sz="12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s1 = 3.25</a:t>
            </a: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37396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Single-precision Arithmetic Operations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33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464107894"/>
              </p:ext>
            </p:extLst>
          </p:nvPr>
        </p:nvGraphicFramePr>
        <p:xfrm>
          <a:off x="762001" y="1295400"/>
          <a:ext cx="6858000" cy="210566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7395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8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VADD.F32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Add floating points, Sd = Sn +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VSUB.F32</a:t>
                      </a:r>
                      <a:r>
                        <a:rPr lang="en-US" sz="16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Subtract float, Sd = Sn -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VDIV.F32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Divide single-precision floats, Sd = Sn/Sm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VMUL.F32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Multiply float, Sd = Sn *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VNMUL.F32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Negate and multiply float, Sd = -1 * Sn *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VNEG.F32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Negate float, Sd = -1 *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VABS.F32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Absolute value of floats, Sd = |Sm|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VSQRT.F32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Square-root of float</a:t>
                      </a:r>
                      <a:endParaRPr lang="en-US" sz="1600" dirty="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028653"/>
              </p:ext>
            </p:extLst>
          </p:nvPr>
        </p:nvGraphicFramePr>
        <p:xfrm>
          <a:off x="304800" y="3962400"/>
          <a:ext cx="8534400" cy="15697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4007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73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 Function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Assembly Function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float </a:t>
                      </a:r>
                      <a:r>
                        <a:rPr lang="en-US" sz="1400" b="1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area_of_circle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(float radius){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float PI = 3.14;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float area;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area = PI * radius * radius;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return area;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area_of_circle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</a:p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EXPORT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area_of_circle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</a:t>
                      </a:r>
                    </a:p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VLDR.F32 s1,=3.14 </a:t>
                      </a:r>
                      <a:r>
                        <a:rPr lang="en-US" sz="14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Pseudo-instruction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VMUL.F32 s1,s1,s0 </a:t>
                      </a:r>
                      <a:r>
                        <a:rPr lang="en-US" sz="14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r0 = radius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VMUL.F32 s0,s1,s0 </a:t>
                      </a:r>
                      <a:r>
                        <a:rPr lang="en-US" sz="14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return area in s0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ENDP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65588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Single-precision Arithmetic Operations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34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788026046"/>
              </p:ext>
            </p:extLst>
          </p:nvPr>
        </p:nvGraphicFramePr>
        <p:xfrm>
          <a:off x="838200" y="1524000"/>
          <a:ext cx="7848600" cy="190042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89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VLMA.F32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0611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Multiply float, then accumulate float, 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 = Sd + Sn*Sm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6313" marR="66313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9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VLMS.F32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0611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Multiply float, then subtract float, 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 = Sd - Sn*Sm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6313" marR="66313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89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VNMLA.F32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Sn,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0611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Multiply float, then accumulate, then negate float,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 = -1 * (Sd + Sn * Sm)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6313" marR="66313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89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VNMLS.F32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Sn,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0611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Multiply float, then subtract, then negate float,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-1 * (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 Sn * Sm)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6313" marR="66313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644513" y="3810000"/>
            <a:ext cx="7789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Fused MAC instructions: intermediate result are not rounded. 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⟹ </a:t>
            </a:r>
            <a:r>
              <a:rPr lang="en-US" dirty="0"/>
              <a:t>Better accuracy</a:t>
            </a:r>
            <a:endParaRPr lang="en-US" b="1" dirty="0">
              <a:latin typeface="Gill Sans MT (Body)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8659477"/>
              </p:ext>
            </p:extLst>
          </p:nvPr>
        </p:nvGraphicFramePr>
        <p:xfrm>
          <a:off x="838200" y="4221480"/>
          <a:ext cx="7848600" cy="190042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VFMA.F32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{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Multiply (fused) then accumulate float, 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 = Sd + Sn*Sm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VFMS.F32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{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Multiply (fused) then subtract float, 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 = Sd - Sn*Sm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VFNMA.F32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Multiply (fused) then accumulate then negate float,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 = -1 * Sd + Sn * Sm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VFNMS.F32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Multiply (fused) then subtract then negate float,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-1 *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 Sn *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39314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Single-precision Arithmetic Operations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35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</p:nvPr>
        </p:nvGraphicFramePr>
        <p:xfrm>
          <a:off x="762001" y="1295400"/>
          <a:ext cx="6858000" cy="210566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7395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8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VADD.F32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Add floating points, Sd = Sn +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VSUB.F32</a:t>
                      </a:r>
                      <a:r>
                        <a:rPr lang="en-US" sz="16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Subtract float, Sd = Sn -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VDIV.F32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Divide single-precision floats, Sd = Sn/Sm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VMUL.F32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Multiply float, Sd = Sn *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VNMUL.F32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{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,} Sn,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Negate and multiply float, Sd = -1 * Sn *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VNEG.F32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Negate float, Sd = -1 * Sm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VABS.F32</a:t>
                      </a:r>
                      <a:r>
                        <a:rPr lang="en-US" sz="1600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Absolute value of floats, Sd = |Sm|</a:t>
                      </a:r>
                      <a:endParaRPr lang="en-US" sz="160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VSQRT.F32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Square-root of float</a:t>
                      </a:r>
                      <a:endParaRPr lang="en-US" sz="1600" dirty="0">
                        <a:effectLst/>
                        <a:latin typeface="Palatino Linotype" panose="0204050205050503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04800" y="3962400"/>
          <a:ext cx="8534400" cy="15697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4007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73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 Function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Assembly Function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float </a:t>
                      </a:r>
                      <a:r>
                        <a:rPr lang="en-US" sz="1400" b="1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area_of_circle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(float radius){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float PI = 3.14;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float area;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area = PI * radius * radius;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return area;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area_of_circle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</a:p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EXPORT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area_of_circle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</a:t>
                      </a:r>
                    </a:p>
                    <a:p>
                      <a:pPr marL="0" marR="0" algn="l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VLDR.F32 s1,=3.14 </a:t>
                      </a:r>
                      <a:r>
                        <a:rPr lang="en-US" sz="14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Pseudo-instruction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VMUL.F32 s1,s1,s0 </a:t>
                      </a:r>
                      <a:r>
                        <a:rPr lang="en-US" sz="14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r0 = radius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VMUL.F32 s0,s1,s0 </a:t>
                      </a:r>
                      <a:r>
                        <a:rPr lang="en-US" sz="14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return area in s0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ENDP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6226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Single-precision comparisons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36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</p:nvPr>
        </p:nvGraphicFramePr>
        <p:xfrm>
          <a:off x="762000" y="1524000"/>
          <a:ext cx="7848600" cy="119557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6883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60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5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VCMP.F32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&lt;Sm | #0.0&gt;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Compare two floating-point registers, or one floating-point register and zero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VCMPE.F32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&lt;Sm | #0.0&gt;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Compare two floating-point registers, or one floating-point register and zero, and raise exception for a signaling NaN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990600" y="3124200"/>
          <a:ext cx="7459980" cy="3138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4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9898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Assembly Program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430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float </a:t>
                      </a: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max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(float a, float b){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if (a &gt; b)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return a;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else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return b;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max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VCMPE.F32 s0, s1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</a:t>
                      </a:r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Copy NZCV flags to APSR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VMRS     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APSR_nzcv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FPSCR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BGT       exit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VMOV.F32  s0, s1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exit  BX LR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ENDP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9765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Single-precision comparisons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37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790538204"/>
              </p:ext>
            </p:extLst>
          </p:nvPr>
        </p:nvGraphicFramePr>
        <p:xfrm>
          <a:off x="762000" y="1524000"/>
          <a:ext cx="7848600" cy="119557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6883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60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5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VCMP.F32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&lt;Sm | #0.0&gt;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Compare two floating-point registers, or one floating-point register and zero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VCMPE.F32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&lt;Sm | #0.0&gt;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Compare two floating-point registers, or one floating-point register and zero, and raise exception for a signaling NaN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603884"/>
              </p:ext>
            </p:extLst>
          </p:nvPr>
        </p:nvGraphicFramePr>
        <p:xfrm>
          <a:off x="990600" y="3124200"/>
          <a:ext cx="7459980" cy="3138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4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9898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Assembly Program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4301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float </a:t>
                      </a: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max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(float a, float b){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if (a &gt; b)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return a;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else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return b;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max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VCMPE.F32 s0, s1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</a:t>
                      </a:r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Copy NZCV flags to APSR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VMRS     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APSR_nzcv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FPSCR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BGT       exit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VMOV.F32  s0, s1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exit  BX LR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ENDP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5227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Conversion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38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470124419"/>
              </p:ext>
            </p:extLst>
          </p:nvPr>
        </p:nvGraphicFramePr>
        <p:xfrm>
          <a:off x="685800" y="1752600"/>
          <a:ext cx="7772400" cy="311162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643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28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368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VCVT{R}.S32.F32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 from single-precision float to signed 32-bit (S32) or unsigned 32-bit (U32) integer. 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VCVT{R}.U32.F32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VCVT{R}.F32.S32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 to single-precision float from signed 32-bit (S32) or unsigned 32-bit (U32) integer. 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VCVT{R}.F32.U32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8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VCVT{R}.Td.F32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Sm, #n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rowSpan="4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 between single-precision and fixed-point. Td can be S16 (signed 16-bit), U16 (unsigned 16-bit), S32 (signed 32-bit), and U32 (unsigned 32-bit). #n is the number of fraction bits in the fixed-point number. 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796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VCVT{R}.Td.F32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#n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VCVT{R}.F32.Td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Sm, #n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VCVT{R}.F32.Td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#n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VCVT&lt;B|T&gt;.F32.F16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Converts half-precision float to single-precision (B = bottom half of Sm, T = top half of Sm) </a:t>
                      </a:r>
                      <a:endParaRPr lang="en-US" sz="140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VCVT&lt;B|T&gt;.F16.F32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Sm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73025" marR="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Converts single-precision float to half-precision (B = bottom half of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T = top half of </a:t>
                      </a:r>
                      <a:r>
                        <a:rPr lang="en-US" sz="14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Sd</a:t>
                      </a:r>
                      <a:r>
                        <a:rPr lang="en-US" sz="14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</a:t>
                      </a:r>
                      <a:endParaRPr lang="en-US" sz="14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0796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Passing Arguments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57200" y="1447800"/>
            <a:ext cx="8229600" cy="4709160"/>
          </a:xfrm>
        </p:spPr>
        <p:txBody>
          <a:bodyPr>
            <a:normAutofit/>
          </a:bodyPr>
          <a:lstStyle/>
          <a:p>
            <a:r>
              <a:rPr lang="en-US" sz="2000" dirty="0"/>
              <a:t>Each number is assigned in turn to the next free register of the corresponding type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Example:</a:t>
            </a:r>
          </a:p>
          <a:p>
            <a:pPr lvl="1"/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double fun(double a1, float a2, double a3, float a4, float a5, double a6, float a7, double a8)</a:t>
            </a:r>
          </a:p>
          <a:p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612648" y="2967335"/>
            <a:ext cx="80741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020469"/>
            <a:ext cx="8927901" cy="83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674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34756-6EDB-324E-8741-2304CD712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FPU on Cortex-M4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C79253-21AE-AF41-934C-83209B93D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A743C28-E11C-694F-8291-2B85FAB69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266" y="1539021"/>
            <a:ext cx="8824771" cy="2299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DCB683-CEBA-BA4A-AF5D-0B3424521B0B}"/>
              </a:ext>
            </a:extLst>
          </p:cNvPr>
          <p:cNvSpPr txBox="1"/>
          <p:nvPr/>
        </p:nvSpPr>
        <p:spPr>
          <a:xfrm>
            <a:off x="2286000" y="1354355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“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b="1" dirty="0">
                <a:solidFill>
                  <a:srgbClr val="FF0000"/>
                </a:solidFill>
              </a:rPr>
              <a:t>” in 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8E655B-E440-854C-A187-8E7568189DCF}"/>
              </a:ext>
            </a:extLst>
          </p:cNvPr>
          <p:cNvSpPr txBox="1"/>
          <p:nvPr/>
        </p:nvSpPr>
        <p:spPr>
          <a:xfrm>
            <a:off x="2362200" y="2716699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“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b="1" dirty="0">
                <a:solidFill>
                  <a:srgbClr val="FF0000"/>
                </a:solidFill>
              </a:rPr>
              <a:t>” in C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6F95E97-DC0E-E34C-B8A7-6627773050D5}"/>
              </a:ext>
            </a:extLst>
          </p:cNvPr>
          <p:cNvGrpSpPr/>
          <p:nvPr/>
        </p:nvGrpSpPr>
        <p:grpSpPr>
          <a:xfrm>
            <a:off x="1419359" y="4419600"/>
            <a:ext cx="1733282" cy="1536917"/>
            <a:chOff x="2133600" y="4496091"/>
            <a:chExt cx="1733282" cy="1536917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B9D04B1-9BC4-884C-8F2B-D6A893EB6905}"/>
                </a:ext>
              </a:extLst>
            </p:cNvPr>
            <p:cNvGrpSpPr/>
            <p:nvPr/>
          </p:nvGrpSpPr>
          <p:grpSpPr>
            <a:xfrm>
              <a:off x="2133600" y="4496091"/>
              <a:ext cx="1733282" cy="1536917"/>
              <a:chOff x="693812" y="2348880"/>
              <a:chExt cx="1008112" cy="1008112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79826B1-1B99-1441-9602-681FB5F2C147}"/>
                  </a:ext>
                </a:extLst>
              </p:cNvPr>
              <p:cNvSpPr/>
              <p:nvPr/>
            </p:nvSpPr>
            <p:spPr>
              <a:xfrm rot="5400000">
                <a:off x="765249" y="2421461"/>
                <a:ext cx="865237" cy="864096"/>
              </a:xfrm>
              <a:prstGeom prst="rect">
                <a:avLst/>
              </a:prstGeom>
              <a:solidFill>
                <a:srgbClr val="128CAB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4B9717D8-7EFB-3D49-AFB1-71E61B221D2E}"/>
                  </a:ext>
                </a:extLst>
              </p:cNvPr>
              <p:cNvCxnSpPr/>
              <p:nvPr/>
            </p:nvCxnSpPr>
            <p:spPr>
              <a:xfrm rot="5400000" flipV="1">
                <a:off x="729816" y="2456892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A0ABC484-1000-F346-BD4C-05178CBA2DFA}"/>
                  </a:ext>
                </a:extLst>
              </p:cNvPr>
              <p:cNvCxnSpPr/>
              <p:nvPr/>
            </p:nvCxnSpPr>
            <p:spPr>
              <a:xfrm rot="5400000">
                <a:off x="729816" y="252890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750CC739-F3BF-C740-B4A7-26277ABC1D3E}"/>
                  </a:ext>
                </a:extLst>
              </p:cNvPr>
              <p:cNvCxnSpPr/>
              <p:nvPr/>
            </p:nvCxnSpPr>
            <p:spPr>
              <a:xfrm rot="5400000">
                <a:off x="729816" y="2600908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A3D4F0D0-1611-4049-915F-19BA27A99F02}"/>
                  </a:ext>
                </a:extLst>
              </p:cNvPr>
              <p:cNvCxnSpPr/>
              <p:nvPr/>
            </p:nvCxnSpPr>
            <p:spPr>
              <a:xfrm rot="10800000" flipV="1">
                <a:off x="981844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5A3977F9-7314-4649-BFA9-C4A388E58F0B}"/>
                  </a:ext>
                </a:extLst>
              </p:cNvPr>
              <p:cNvCxnSpPr/>
              <p:nvPr/>
            </p:nvCxnSpPr>
            <p:spPr>
              <a:xfrm rot="10800000">
                <a:off x="909836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E9BA40F8-6041-1741-B9AD-8D9D8EB5D77F}"/>
                  </a:ext>
                </a:extLst>
              </p:cNvPr>
              <p:cNvCxnSpPr/>
              <p:nvPr/>
            </p:nvCxnSpPr>
            <p:spPr>
              <a:xfrm rot="10800000">
                <a:off x="837828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FEA68BF-2E5F-4A4D-8069-871A35DA277F}"/>
                  </a:ext>
                </a:extLst>
              </p:cNvPr>
              <p:cNvCxnSpPr/>
              <p:nvPr/>
            </p:nvCxnSpPr>
            <p:spPr>
              <a:xfrm rot="5400000" flipV="1">
                <a:off x="729816" y="2672916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3B7C4779-E0D7-774B-A212-CA48F95326EF}"/>
                  </a:ext>
                </a:extLst>
              </p:cNvPr>
              <p:cNvCxnSpPr/>
              <p:nvPr/>
            </p:nvCxnSpPr>
            <p:spPr>
              <a:xfrm rot="5400000">
                <a:off x="729816" y="274492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C8DBAE70-CD1F-8447-899E-44176EBCDF19}"/>
                  </a:ext>
                </a:extLst>
              </p:cNvPr>
              <p:cNvCxnSpPr/>
              <p:nvPr/>
            </p:nvCxnSpPr>
            <p:spPr>
              <a:xfrm rot="5400000">
                <a:off x="729816" y="2816932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0CD9D76B-6B68-1947-9D31-417DEE4021CA}"/>
                  </a:ext>
                </a:extLst>
              </p:cNvPr>
              <p:cNvCxnSpPr/>
              <p:nvPr/>
            </p:nvCxnSpPr>
            <p:spPr>
              <a:xfrm rot="5400000" flipV="1">
                <a:off x="729816" y="288894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A4DD84FC-E6C4-9345-99EA-52D5656F1184}"/>
                  </a:ext>
                </a:extLst>
              </p:cNvPr>
              <p:cNvCxnSpPr/>
              <p:nvPr/>
            </p:nvCxnSpPr>
            <p:spPr>
              <a:xfrm rot="5400000">
                <a:off x="729816" y="2960948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9C032CA2-A6A8-A648-BF24-C363422B3F5E}"/>
                  </a:ext>
                </a:extLst>
              </p:cNvPr>
              <p:cNvCxnSpPr/>
              <p:nvPr/>
            </p:nvCxnSpPr>
            <p:spPr>
              <a:xfrm rot="5400000">
                <a:off x="729816" y="3032956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C02B0317-A518-4349-AD80-CD60155DDD39}"/>
                  </a:ext>
                </a:extLst>
              </p:cNvPr>
              <p:cNvCxnSpPr/>
              <p:nvPr/>
            </p:nvCxnSpPr>
            <p:spPr>
              <a:xfrm rot="5400000" flipV="1">
                <a:off x="729816" y="310496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7775838-1EB4-3E4D-8666-F6E4A2CC4579}"/>
                  </a:ext>
                </a:extLst>
              </p:cNvPr>
              <p:cNvCxnSpPr/>
              <p:nvPr/>
            </p:nvCxnSpPr>
            <p:spPr>
              <a:xfrm rot="5400000">
                <a:off x="729816" y="3176972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3ED89A9-D507-D648-93CB-6826CF656771}"/>
                  </a:ext>
                </a:extLst>
              </p:cNvPr>
              <p:cNvCxnSpPr/>
              <p:nvPr/>
            </p:nvCxnSpPr>
            <p:spPr>
              <a:xfrm rot="10800000" flipV="1">
                <a:off x="1197868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44235897-C7BF-774F-B170-4CFA17223B50}"/>
                  </a:ext>
                </a:extLst>
              </p:cNvPr>
              <p:cNvCxnSpPr/>
              <p:nvPr/>
            </p:nvCxnSpPr>
            <p:spPr>
              <a:xfrm rot="10800000">
                <a:off x="1125860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A526CF24-693B-0644-895E-AC09384B6A52}"/>
                  </a:ext>
                </a:extLst>
              </p:cNvPr>
              <p:cNvCxnSpPr/>
              <p:nvPr/>
            </p:nvCxnSpPr>
            <p:spPr>
              <a:xfrm rot="10800000">
                <a:off x="1053852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93885B7A-78AA-064B-AC38-89301650D432}"/>
                  </a:ext>
                </a:extLst>
              </p:cNvPr>
              <p:cNvCxnSpPr/>
              <p:nvPr/>
            </p:nvCxnSpPr>
            <p:spPr>
              <a:xfrm rot="10800000" flipV="1">
                <a:off x="1413892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E9E5925-CDE5-B64F-A2CE-DC59A6C422FB}"/>
                  </a:ext>
                </a:extLst>
              </p:cNvPr>
              <p:cNvCxnSpPr/>
              <p:nvPr/>
            </p:nvCxnSpPr>
            <p:spPr>
              <a:xfrm rot="10800000">
                <a:off x="1341884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5208F008-0CB2-D24C-A22C-F92693DA0DF2}"/>
                  </a:ext>
                </a:extLst>
              </p:cNvPr>
              <p:cNvCxnSpPr/>
              <p:nvPr/>
            </p:nvCxnSpPr>
            <p:spPr>
              <a:xfrm rot="10800000">
                <a:off x="1269876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5B1A5DF7-7457-F144-8591-2F4061539F57}"/>
                  </a:ext>
                </a:extLst>
              </p:cNvPr>
              <p:cNvCxnSpPr/>
              <p:nvPr/>
            </p:nvCxnSpPr>
            <p:spPr>
              <a:xfrm rot="10800000">
                <a:off x="1557908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663726EC-04DB-5840-95FA-17C60BC548B7}"/>
                  </a:ext>
                </a:extLst>
              </p:cNvPr>
              <p:cNvCxnSpPr/>
              <p:nvPr/>
            </p:nvCxnSpPr>
            <p:spPr>
              <a:xfrm rot="10800000">
                <a:off x="1485900" y="234888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6DD7073-0D96-7D42-B6EA-2742DC2DBA9E}"/>
                  </a:ext>
                </a:extLst>
              </p:cNvPr>
              <p:cNvCxnSpPr/>
              <p:nvPr/>
            </p:nvCxnSpPr>
            <p:spPr>
              <a:xfrm rot="10800000" flipV="1">
                <a:off x="981844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564707A-D072-124D-A90C-FA525D7951F7}"/>
                  </a:ext>
                </a:extLst>
              </p:cNvPr>
              <p:cNvCxnSpPr/>
              <p:nvPr/>
            </p:nvCxnSpPr>
            <p:spPr>
              <a:xfrm rot="10800000">
                <a:off x="909836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7F1C027B-408D-9E45-8558-2CD6F7F41FA9}"/>
                  </a:ext>
                </a:extLst>
              </p:cNvPr>
              <p:cNvCxnSpPr/>
              <p:nvPr/>
            </p:nvCxnSpPr>
            <p:spPr>
              <a:xfrm rot="10800000">
                <a:off x="837828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CA30ECA7-3104-6249-87D6-65F158580451}"/>
                  </a:ext>
                </a:extLst>
              </p:cNvPr>
              <p:cNvCxnSpPr/>
              <p:nvPr/>
            </p:nvCxnSpPr>
            <p:spPr>
              <a:xfrm rot="10800000" flipV="1">
                <a:off x="1197868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01DD57CF-0DE4-8A45-8386-3654086DFCBD}"/>
                  </a:ext>
                </a:extLst>
              </p:cNvPr>
              <p:cNvCxnSpPr/>
              <p:nvPr/>
            </p:nvCxnSpPr>
            <p:spPr>
              <a:xfrm rot="10800000">
                <a:off x="1125860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60EA3ADE-59B1-BA4C-BDD2-4A1412D171D1}"/>
                  </a:ext>
                </a:extLst>
              </p:cNvPr>
              <p:cNvCxnSpPr/>
              <p:nvPr/>
            </p:nvCxnSpPr>
            <p:spPr>
              <a:xfrm rot="10800000">
                <a:off x="1053852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655F8E6-8E76-9642-AD14-6B3D4699481A}"/>
                  </a:ext>
                </a:extLst>
              </p:cNvPr>
              <p:cNvCxnSpPr/>
              <p:nvPr/>
            </p:nvCxnSpPr>
            <p:spPr>
              <a:xfrm rot="10800000" flipV="1">
                <a:off x="1413892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92B88C7-0C96-0448-91CF-8F673DC355BB}"/>
                  </a:ext>
                </a:extLst>
              </p:cNvPr>
              <p:cNvCxnSpPr/>
              <p:nvPr/>
            </p:nvCxnSpPr>
            <p:spPr>
              <a:xfrm rot="10800000">
                <a:off x="1341884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76047E23-B1A6-3A4C-A64F-BC420866EE15}"/>
                  </a:ext>
                </a:extLst>
              </p:cNvPr>
              <p:cNvCxnSpPr/>
              <p:nvPr/>
            </p:nvCxnSpPr>
            <p:spPr>
              <a:xfrm rot="10800000">
                <a:off x="1269876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9ED900D-C7B3-5348-AB68-1F10A94EED85}"/>
                  </a:ext>
                </a:extLst>
              </p:cNvPr>
              <p:cNvCxnSpPr/>
              <p:nvPr/>
            </p:nvCxnSpPr>
            <p:spPr>
              <a:xfrm rot="10800000">
                <a:off x="1557908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3F433394-71A9-AF49-B607-DD13B64D7E37}"/>
                  </a:ext>
                </a:extLst>
              </p:cNvPr>
              <p:cNvCxnSpPr/>
              <p:nvPr/>
            </p:nvCxnSpPr>
            <p:spPr>
              <a:xfrm rot="10800000">
                <a:off x="1485900" y="328498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AE87FD89-5561-314F-898E-F2304EC32444}"/>
                  </a:ext>
                </a:extLst>
              </p:cNvPr>
              <p:cNvCxnSpPr/>
              <p:nvPr/>
            </p:nvCxnSpPr>
            <p:spPr>
              <a:xfrm rot="5400000" flipV="1">
                <a:off x="1665920" y="2456892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99B2E70A-FB99-A346-9497-2C361F13F633}"/>
                  </a:ext>
                </a:extLst>
              </p:cNvPr>
              <p:cNvCxnSpPr/>
              <p:nvPr/>
            </p:nvCxnSpPr>
            <p:spPr>
              <a:xfrm rot="5400000">
                <a:off x="1665920" y="252890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66A512EB-6A87-2944-BE15-06D009D2C00E}"/>
                  </a:ext>
                </a:extLst>
              </p:cNvPr>
              <p:cNvCxnSpPr/>
              <p:nvPr/>
            </p:nvCxnSpPr>
            <p:spPr>
              <a:xfrm rot="5400000">
                <a:off x="1665920" y="2600908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B6D1775D-1773-1F4F-9E15-387FB6A9FAAF}"/>
                  </a:ext>
                </a:extLst>
              </p:cNvPr>
              <p:cNvCxnSpPr/>
              <p:nvPr/>
            </p:nvCxnSpPr>
            <p:spPr>
              <a:xfrm rot="5400000" flipV="1">
                <a:off x="1665920" y="2672916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4ECCF4D-5914-E245-93A1-E42DA6005E2B}"/>
                  </a:ext>
                </a:extLst>
              </p:cNvPr>
              <p:cNvCxnSpPr/>
              <p:nvPr/>
            </p:nvCxnSpPr>
            <p:spPr>
              <a:xfrm rot="5400000">
                <a:off x="1665920" y="274492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DB304112-DD9D-5E4C-8C12-E9E92CD4A22D}"/>
                  </a:ext>
                </a:extLst>
              </p:cNvPr>
              <p:cNvCxnSpPr/>
              <p:nvPr/>
            </p:nvCxnSpPr>
            <p:spPr>
              <a:xfrm rot="5400000">
                <a:off x="1665920" y="2816932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07CF877E-3F35-0D42-88EE-447DBFE7E656}"/>
                  </a:ext>
                </a:extLst>
              </p:cNvPr>
              <p:cNvCxnSpPr/>
              <p:nvPr/>
            </p:nvCxnSpPr>
            <p:spPr>
              <a:xfrm rot="5400000" flipV="1">
                <a:off x="1665920" y="2888940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5103C44D-8320-C14B-98B4-19B1D836132B}"/>
                  </a:ext>
                </a:extLst>
              </p:cNvPr>
              <p:cNvCxnSpPr/>
              <p:nvPr/>
            </p:nvCxnSpPr>
            <p:spPr>
              <a:xfrm rot="5400000">
                <a:off x="1665920" y="2960948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9E68ED82-F027-CC4E-B2D8-E0BDBC475748}"/>
                  </a:ext>
                </a:extLst>
              </p:cNvPr>
              <p:cNvCxnSpPr/>
              <p:nvPr/>
            </p:nvCxnSpPr>
            <p:spPr>
              <a:xfrm rot="5400000">
                <a:off x="1665920" y="3032956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AA584372-E8FC-394D-A7B7-82BFFDDFC851}"/>
                  </a:ext>
                </a:extLst>
              </p:cNvPr>
              <p:cNvCxnSpPr/>
              <p:nvPr/>
            </p:nvCxnSpPr>
            <p:spPr>
              <a:xfrm rot="5400000" flipV="1">
                <a:off x="1665920" y="3104964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049607C4-712E-704F-8065-FEAEE7041256}"/>
                  </a:ext>
                </a:extLst>
              </p:cNvPr>
              <p:cNvCxnSpPr/>
              <p:nvPr/>
            </p:nvCxnSpPr>
            <p:spPr>
              <a:xfrm rot="5400000">
                <a:off x="1665920" y="3176972"/>
                <a:ext cx="0" cy="72008"/>
              </a:xfrm>
              <a:prstGeom prst="line">
                <a:avLst/>
              </a:prstGeom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CCC3F0A-1DBE-394A-B214-7528E339981B}"/>
                </a:ext>
              </a:extLst>
            </p:cNvPr>
            <p:cNvSpPr txBox="1"/>
            <p:nvPr/>
          </p:nvSpPr>
          <p:spPr>
            <a:xfrm>
              <a:off x="2313095" y="4701485"/>
              <a:ext cx="13604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Cortex-M4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9B2E340-47C5-3A45-AA3F-67248484FB9A}"/>
                </a:ext>
              </a:extLst>
            </p:cNvPr>
            <p:cNvSpPr/>
            <p:nvPr/>
          </p:nvSpPr>
          <p:spPr>
            <a:xfrm>
              <a:off x="2669948" y="5277462"/>
              <a:ext cx="685800" cy="43912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FPU</a:t>
              </a:r>
            </a:p>
          </p:txBody>
        </p:sp>
      </p:grpSp>
      <p:sp>
        <p:nvSpPr>
          <p:cNvPr id="110" name="Rectangle 109">
            <a:extLst>
              <a:ext uri="{FF2B5EF4-FFF2-40B4-BE49-F238E27FC236}">
                <a16:creationId xmlns:a16="http://schemas.microsoft.com/office/drawing/2014/main" id="{D7C3E507-2FA6-E547-A072-6A1014883827}"/>
              </a:ext>
            </a:extLst>
          </p:cNvPr>
          <p:cNvSpPr/>
          <p:nvPr/>
        </p:nvSpPr>
        <p:spPr>
          <a:xfrm>
            <a:off x="3411215" y="4968499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defTabSz="457200">
              <a:defRPr/>
            </a:pPr>
            <a:r>
              <a:rPr lang="en-US" sz="2400" dirty="0"/>
              <a:t>FPU only support single precision.</a:t>
            </a:r>
          </a:p>
        </p:txBody>
      </p:sp>
    </p:spTree>
    <p:extLst>
      <p:ext uri="{BB962C8B-B14F-4D97-AF65-F5344CB8AC3E}">
        <p14:creationId xmlns:p14="http://schemas.microsoft.com/office/powerpoint/2010/main" val="66050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A5DE0-BC2E-4131-BABB-4259466E5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Square Root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37D399-C0BC-4A94-B9CA-1210D31E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40</a:t>
            </a:fld>
            <a:endParaRPr kumimoji="0"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0534899-01B4-4ADA-8F7D-3C73879E0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460251"/>
              </p:ext>
            </p:extLst>
          </p:nvPr>
        </p:nvGraphicFramePr>
        <p:xfrm>
          <a:off x="76200" y="1219200"/>
          <a:ext cx="8991600" cy="49472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95800">
                  <a:extLst>
                    <a:ext uri="{9D8B030D-6E8A-4147-A177-3AD203B41FA5}">
                      <a16:colId xmlns:a16="http://schemas.microsoft.com/office/drawing/2014/main" val="1314863080"/>
                    </a:ext>
                  </a:extLst>
                </a:gridCol>
                <a:gridCol w="4495800">
                  <a:extLst>
                    <a:ext uri="{9D8B030D-6E8A-4147-A177-3AD203B41FA5}">
                      <a16:colId xmlns:a16="http://schemas.microsoft.com/office/drawing/2014/main" val="3756168809"/>
                    </a:ext>
                  </a:extLst>
                </a:gridCol>
              </a:tblGrid>
              <a:tr h="466686"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Assembly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949951"/>
                  </a:ext>
                </a:extLst>
              </a:tr>
              <a:tr h="425771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float 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my_sqrt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(float x){</a:t>
                      </a:r>
                    </a:p>
                    <a:p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float root, 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root_old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1.0;	</a:t>
                      </a:r>
                    </a:p>
                    <a:p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do {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root = 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root_old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root_old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(root + x / root) / 2;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} while(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root_old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!= root);</a:t>
                      </a:r>
                    </a:p>
                    <a:p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return root; 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asm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float 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my_sqrt_assembly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(float x){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	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VMOV.F32 s2,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s0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; s0 = x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VMOV.F32 s3,#1    ; s3 = 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root_old</a:t>
                      </a:r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VMOV.F32 s1,s3</a:t>
                      </a:r>
                    </a:p>
                    <a:p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loop 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VMOV.F32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s0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s1   ; root = 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root_old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VDIV.F32 s3,s2,s0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VADD.F32 s3,s3,s0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VMOV.F32 s4,#2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VDIV.F32 s5,s3,s4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VMOV.F32 s1,s5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VCMP.F32 s1,s0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VMRS     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APSR_nzcv,FPSCR</a:t>
                      </a:r>
                      <a:endParaRPr lang="en-US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BNE      loop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BX       </a:t>
                      </a:r>
                      <a:r>
                        <a:rPr lang="en-US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lr</a:t>
                      </a:r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</a:t>
                      </a:r>
                    </a:p>
                    <a:p>
                      <a:r>
                        <a:rPr lang="en-US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482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3741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Floating-point Multiplication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5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431732"/>
              </p:ext>
            </p:extLst>
          </p:nvPr>
        </p:nvGraphicFramePr>
        <p:xfrm>
          <a:off x="2057400" y="1345504"/>
          <a:ext cx="5257800" cy="1447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3317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float </a:t>
                      </a:r>
                      <a:r>
                        <a:rPr lang="en-US" sz="1400" b="1" dirty="0" err="1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area_of_rectangle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(float </a:t>
                      </a: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length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float </a:t>
                      </a: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width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) {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float area;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1400" b="1" dirty="0"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 = length * width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return area;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400" b="1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100" b="1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7536853"/>
              </p:ext>
            </p:extLst>
          </p:nvPr>
        </p:nvGraphicFramePr>
        <p:xfrm>
          <a:off x="1207394" y="3015676"/>
          <a:ext cx="3352800" cy="327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1513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Software-based FP Multiplication</a:t>
                      </a:r>
                      <a:endParaRPr lang="en-US" sz="14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5087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Inputs: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  r0 = length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  r1 = width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Return: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  r0 = area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area_of_rectangle</a:t>
                      </a:r>
                      <a:r>
                        <a:rPr lang="en-US" sz="14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 PUSH {</a:t>
                      </a:r>
                      <a:r>
                        <a:rPr lang="en-US" sz="1400" b="1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lr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  <a:endParaRPr lang="en-US" sz="1400" b="1" i="1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call software library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4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 __</a:t>
                      </a:r>
                      <a:r>
                        <a:rPr lang="en-US" sz="14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aeabi_fmul</a:t>
                      </a:r>
                      <a:r>
                        <a:rPr lang="en-US" sz="14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POP {pc}  </a:t>
                      </a: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return area in r0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b="1" dirty="0">
                        <a:effectLst/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ENDP</a:t>
                      </a:r>
                      <a:endParaRPr lang="en-US" sz="1400" b="1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DB9DA10-5E49-A445-BFAD-2D6D69BC6E7E}"/>
              </a:ext>
            </a:extLst>
          </p:cNvPr>
          <p:cNvCxnSpPr>
            <a:cxnSpLocks/>
          </p:cNvCxnSpPr>
          <p:nvPr/>
        </p:nvCxnSpPr>
        <p:spPr>
          <a:xfrm flipH="1">
            <a:off x="5218482" y="1600200"/>
            <a:ext cx="108738" cy="304800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4C3249-86F4-BB4D-B965-D371CB8B912C}"/>
              </a:ext>
            </a:extLst>
          </p:cNvPr>
          <p:cNvSpPr txBox="1"/>
          <p:nvPr/>
        </p:nvSpPr>
        <p:spPr>
          <a:xfrm>
            <a:off x="4943782" y="189176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80E030-FC32-2042-800E-7EB26E056CBB}"/>
              </a:ext>
            </a:extLst>
          </p:cNvPr>
          <p:cNvSpPr txBox="1"/>
          <p:nvPr/>
        </p:nvSpPr>
        <p:spPr>
          <a:xfrm>
            <a:off x="6286354" y="190500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85C87B-21CA-6149-B0FC-A96FA4A234D9}"/>
              </a:ext>
            </a:extLst>
          </p:cNvPr>
          <p:cNvSpPr txBox="1"/>
          <p:nvPr/>
        </p:nvSpPr>
        <p:spPr>
          <a:xfrm>
            <a:off x="3029124" y="2458337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245521F-1998-E84A-9CFE-D533E2B96119}"/>
              </a:ext>
            </a:extLst>
          </p:cNvPr>
          <p:cNvCxnSpPr>
            <a:cxnSpLocks/>
          </p:cNvCxnSpPr>
          <p:nvPr/>
        </p:nvCxnSpPr>
        <p:spPr>
          <a:xfrm flipH="1">
            <a:off x="3303824" y="2217787"/>
            <a:ext cx="108738" cy="304800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A888B72-38E6-304D-AA6A-A118D52FA3A6}"/>
              </a:ext>
            </a:extLst>
          </p:cNvPr>
          <p:cNvCxnSpPr>
            <a:cxnSpLocks/>
          </p:cNvCxnSpPr>
          <p:nvPr/>
        </p:nvCxnSpPr>
        <p:spPr>
          <a:xfrm flipH="1">
            <a:off x="6561054" y="1596198"/>
            <a:ext cx="108738" cy="304800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5A2F1E25-B182-0842-9354-CA26C5A57D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263516"/>
              </p:ext>
            </p:extLst>
          </p:nvPr>
        </p:nvGraphicFramePr>
        <p:xfrm>
          <a:off x="4900923" y="3015676"/>
          <a:ext cx="3429000" cy="327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0">
                  <a:extLst>
                    <a:ext uri="{9D8B030D-6E8A-4147-A177-3AD203B41FA5}">
                      <a16:colId xmlns:a16="http://schemas.microsoft.com/office/drawing/2014/main" val="2619407676"/>
                    </a:ext>
                  </a:extLst>
                </a:gridCol>
              </a:tblGrid>
              <a:tr h="26151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rgbClr val="FF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Hardware-based FP Multiplication </a:t>
                      </a:r>
                      <a:endParaRPr lang="en-US" sz="1400" b="1" dirty="0">
                        <a:solidFill>
                          <a:srgbClr val="FF00FF"/>
                        </a:solidFill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0611168"/>
                  </a:ext>
                </a:extLst>
              </a:tr>
              <a:tr h="3015088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Inputs: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  s0 = length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  s1 = width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Return: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  s0 = area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err="1">
                          <a:solidFill>
                            <a:srgbClr val="FF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area_of_rectangle</a:t>
                      </a:r>
                      <a:r>
                        <a:rPr lang="en-US" sz="1400" b="1" dirty="0">
                          <a:solidFill>
                            <a:srgbClr val="FF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Call FPU instructions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sz="1400" b="1" dirty="0">
                          <a:solidFill>
                            <a:srgbClr val="FF00FF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VMUL.F32 s0, s0, s1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BX </a:t>
                      </a:r>
                      <a:r>
                        <a:rPr lang="en-US" sz="1400" b="1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lr</a:t>
                      </a: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</a:t>
                      </a:r>
                      <a:r>
                        <a:rPr lang="en-US" sz="1400" b="1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return area in s0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b="1" dirty="0">
                        <a:effectLst/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400" b="1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ENDP</a:t>
                      </a:r>
                      <a:endParaRPr lang="en-US" sz="1400" b="1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35497322"/>
                  </a:ext>
                </a:extLst>
              </a:tr>
            </a:tbl>
          </a:graphicData>
        </a:graphic>
      </p:graphicFrame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315828E-455C-F04A-841D-AE6D22A09646}"/>
              </a:ext>
            </a:extLst>
          </p:cNvPr>
          <p:cNvCxnSpPr>
            <a:cxnSpLocks/>
          </p:cNvCxnSpPr>
          <p:nvPr/>
        </p:nvCxnSpPr>
        <p:spPr>
          <a:xfrm>
            <a:off x="5410200" y="1596198"/>
            <a:ext cx="108738" cy="304800"/>
          </a:xfrm>
          <a:prstGeom prst="straightConnector1">
            <a:avLst/>
          </a:prstGeom>
          <a:ln w="28575">
            <a:solidFill>
              <a:srgbClr val="FF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39B487F-850B-154C-A43D-CB9BD51F3B56}"/>
              </a:ext>
            </a:extLst>
          </p:cNvPr>
          <p:cNvCxnSpPr>
            <a:cxnSpLocks/>
          </p:cNvCxnSpPr>
          <p:nvPr/>
        </p:nvCxnSpPr>
        <p:spPr>
          <a:xfrm>
            <a:off x="6752772" y="1584866"/>
            <a:ext cx="108738" cy="304800"/>
          </a:xfrm>
          <a:prstGeom prst="straightConnector1">
            <a:avLst/>
          </a:prstGeom>
          <a:ln w="28575">
            <a:solidFill>
              <a:srgbClr val="FF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6F048E5-CF55-FE4E-87F6-2B6A425D903B}"/>
              </a:ext>
            </a:extLst>
          </p:cNvPr>
          <p:cNvCxnSpPr>
            <a:cxnSpLocks/>
          </p:cNvCxnSpPr>
          <p:nvPr/>
        </p:nvCxnSpPr>
        <p:spPr>
          <a:xfrm>
            <a:off x="3505200" y="2217787"/>
            <a:ext cx="108738" cy="304800"/>
          </a:xfrm>
          <a:prstGeom prst="straightConnector1">
            <a:avLst/>
          </a:prstGeom>
          <a:ln w="28575">
            <a:solidFill>
              <a:srgbClr val="FF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3FC26E0-20AD-7B45-9A08-E0C81D405612}"/>
              </a:ext>
            </a:extLst>
          </p:cNvPr>
          <p:cNvSpPr txBox="1"/>
          <p:nvPr/>
        </p:nvSpPr>
        <p:spPr>
          <a:xfrm>
            <a:off x="5381858" y="1889666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236EF4-1109-A04B-80A6-7106C439F7D8}"/>
              </a:ext>
            </a:extLst>
          </p:cNvPr>
          <p:cNvSpPr txBox="1"/>
          <p:nvPr/>
        </p:nvSpPr>
        <p:spPr>
          <a:xfrm>
            <a:off x="6724430" y="190500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6DDDA2D-A9F9-DE49-A15B-2E643DCE4CF4}"/>
              </a:ext>
            </a:extLst>
          </p:cNvPr>
          <p:cNvSpPr txBox="1"/>
          <p:nvPr/>
        </p:nvSpPr>
        <p:spPr>
          <a:xfrm>
            <a:off x="3422219" y="2466997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s0</a:t>
            </a:r>
          </a:p>
        </p:txBody>
      </p:sp>
    </p:spTree>
    <p:extLst>
      <p:ext uri="{BB962C8B-B14F-4D97-AF65-F5344CB8AC3E}">
        <p14:creationId xmlns:p14="http://schemas.microsoft.com/office/powerpoint/2010/main" val="3080296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  <p:bldP spid="35" grpId="0"/>
      <p:bldP spid="36" grpId="0"/>
      <p:bldP spid="3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61D7F-4ABE-074F-88EF-12D1176E7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</a:t>
            </a:r>
            <a:r>
              <a:rPr lang="en-US" dirty="0" err="1"/>
              <a:t>Keil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36E057-C4EF-9E46-A716-DCD2EF03D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6</a:t>
            </a:fld>
            <a:endParaRPr kumimoji="0"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6D8E8F-7FCB-D34D-8BEF-F5577250AE5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248400" y="3200400"/>
            <a:ext cx="2749549" cy="4251960"/>
          </a:xfrm>
        </p:spPr>
        <p:txBody>
          <a:bodyPr>
            <a:normAutofit/>
          </a:bodyPr>
          <a:lstStyle/>
          <a:p>
            <a:r>
              <a:rPr lang="en-US" sz="1600" dirty="0"/>
              <a:t>Not Used</a:t>
            </a:r>
          </a:p>
          <a:p>
            <a:pPr lvl="1"/>
            <a:r>
              <a:rPr lang="en-US" sz="1400" dirty="0"/>
              <a:t>FP operations are performed by software FP library</a:t>
            </a:r>
          </a:p>
          <a:p>
            <a:r>
              <a:rPr lang="en-US" sz="1600" dirty="0"/>
              <a:t>Single Precision</a:t>
            </a:r>
          </a:p>
          <a:p>
            <a:pPr lvl="1"/>
            <a:r>
              <a:rPr lang="en-US" sz="1400" dirty="0"/>
              <a:t>Single-precision performed by FPU hardware directly</a:t>
            </a:r>
          </a:p>
          <a:p>
            <a:pPr lvl="1"/>
            <a:r>
              <a:rPr lang="en-US" sz="1400" dirty="0"/>
              <a:t>Double-precision performed by software FP library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22C2AF-D040-4C42-AC89-9E12DD058A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437470"/>
            <a:ext cx="62357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57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C53C6A-7EB3-6247-BE7D-8A564BC05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Enable FPU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BA3986-657D-DA47-8172-B1A0CA923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7</a:t>
            </a:fld>
            <a:endParaRPr kumimoji="0"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EFF330-1A82-9C4B-8BD3-6FF044030495}"/>
              </a:ext>
            </a:extLst>
          </p:cNvPr>
          <p:cNvSpPr txBox="1"/>
          <p:nvPr/>
        </p:nvSpPr>
        <p:spPr>
          <a:xfrm>
            <a:off x="4191000" y="5944678"/>
            <a:ext cx="1076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from </a:t>
            </a:r>
            <a:r>
              <a:rPr lang="en-US" sz="1200" dirty="0" err="1"/>
              <a:t>arm.com</a:t>
            </a:r>
            <a:endParaRPr lang="en-US" sz="1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928521-2CBA-F141-AEB1-F59BE335E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1281419"/>
            <a:ext cx="5139085" cy="467737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767DC26-2C66-2B4B-A5B4-957F1B847AF9}"/>
              </a:ext>
            </a:extLst>
          </p:cNvPr>
          <p:cNvSpPr/>
          <p:nvPr/>
        </p:nvSpPr>
        <p:spPr>
          <a:xfrm>
            <a:off x="2438400" y="1752600"/>
            <a:ext cx="826713" cy="2127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CPACR</a:t>
            </a:r>
            <a:endParaRPr lang="en-US" sz="1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5F11CB-C4BF-594D-8BA7-BD9753D284E0}"/>
              </a:ext>
            </a:extLst>
          </p:cNvPr>
          <p:cNvSpPr/>
          <p:nvPr/>
        </p:nvSpPr>
        <p:spPr>
          <a:xfrm>
            <a:off x="5562600" y="3732415"/>
            <a:ext cx="3429000" cy="9233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Helvetica" pitchFamily="2" charset="0"/>
              </a:rPr>
              <a:t>Coprocessor Access Control Register (CPACR) in System Control Block (SCB)</a:t>
            </a:r>
            <a:endParaRPr lang="en-US" b="1" dirty="0">
              <a:solidFill>
                <a:schemeClr val="bg1"/>
              </a:solidFill>
              <a:effectLst/>
              <a:latin typeface="Helvetica" pitchFamily="2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B6F4C07-C5FA-9542-86B5-292EBA8858CC}"/>
              </a:ext>
            </a:extLst>
          </p:cNvPr>
          <p:cNvCxnSpPr>
            <a:stCxn id="10" idx="3"/>
          </p:cNvCxnSpPr>
          <p:nvPr/>
        </p:nvCxnSpPr>
        <p:spPr>
          <a:xfrm>
            <a:off x="3265113" y="1858963"/>
            <a:ext cx="2297487" cy="187483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BD1D6BF-620C-3F49-BD75-03D57FD40A53}"/>
              </a:ext>
            </a:extLst>
          </p:cNvPr>
          <p:cNvSpPr/>
          <p:nvPr/>
        </p:nvSpPr>
        <p:spPr>
          <a:xfrm>
            <a:off x="5775115" y="4953000"/>
            <a:ext cx="3350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SCB-&gt;CPACR |= (0xF&lt;&lt;20); </a:t>
            </a:r>
            <a:endParaRPr lang="en-US" b="1" dirty="0">
              <a:solidFill>
                <a:srgbClr val="C0000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329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Enable FPU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8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636373220"/>
              </p:ext>
            </p:extLst>
          </p:nvPr>
        </p:nvGraphicFramePr>
        <p:xfrm>
          <a:off x="533400" y="3429000"/>
          <a:ext cx="8153400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225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308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3038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 Program</a:t>
                      </a:r>
                      <a:endParaRPr lang="en-US" sz="12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Assembly Program</a:t>
                      </a:r>
                      <a:endParaRPr lang="en-US" sz="12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256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Enable FPU by setting CP10 and // CP11 fields in System Control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// Block (SCB)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SCB-&gt;CPACR |= (0xF &lt;&lt; 20); </a:t>
                      </a:r>
                      <a:endParaRPr lang="en-US" sz="15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5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Load SCB base address (0xE000ED00)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LDR r0, = SCB_BASE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Read SCB-&gt;CPACR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LDR r1, [r0, #SCB_CPACR]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Enable full access to CP10 and CP11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ORR r1, r1, #(0xF &lt;&lt; 20)</a:t>
                      </a:r>
                    </a:p>
                    <a:p>
                      <a:pPr marL="22860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Write SCB-&gt;CPACR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5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 r1, [r0, #SCB_CPACR]; </a:t>
                      </a:r>
                      <a:endParaRPr lang="en-US" sz="1500" dirty="0">
                        <a:effectLst/>
                        <a:latin typeface="Consolas" panose="020B0609020204030204" pitchFamily="49" charset="0"/>
                        <a:ea typeface="宋体" panose="02010600030101010101" pitchFamily="2" charset="-122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626" y="1190106"/>
            <a:ext cx="7735893" cy="1356695"/>
          </a:xfrm>
          <a:prstGeom prst="rect">
            <a:avLst/>
          </a:prstGeom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837A044-B64F-4E43-8F1C-6100B1738057}"/>
              </a:ext>
            </a:extLst>
          </p:cNvPr>
          <p:cNvSpPr txBox="1">
            <a:spLocks/>
          </p:cNvSpPr>
          <p:nvPr/>
        </p:nvSpPr>
        <p:spPr>
          <a:xfrm>
            <a:off x="5410200" y="1960083"/>
            <a:ext cx="3726873" cy="18135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</a:t>
            </a:r>
            <a:r>
              <a:rPr lang="en-US" sz="1200" dirty="0">
                <a:solidFill>
                  <a:srgbClr val="C00000"/>
                </a:solidFill>
              </a:rPr>
              <a:t> </a:t>
            </a:r>
            <a:r>
              <a:rPr lang="en-US" sz="1200" dirty="0"/>
              <a:t>= Access denied (default).  Any attempted access generates a NOCP (no co-processor) fault.</a:t>
            </a:r>
          </a:p>
          <a:p>
            <a:r>
              <a:rPr lang="en-US" sz="1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01</a:t>
            </a:r>
            <a:r>
              <a:rPr lang="en-US" sz="1200" dirty="0">
                <a:solidFill>
                  <a:srgbClr val="C00000"/>
                </a:solidFill>
              </a:rPr>
              <a:t> </a:t>
            </a:r>
            <a:r>
              <a:rPr lang="en-US" sz="1200" dirty="0"/>
              <a:t>= Privileged access only.  An unprivileged access generates a NOCP fault.</a:t>
            </a:r>
          </a:p>
          <a:p>
            <a:r>
              <a:rPr lang="en-US" sz="1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sz="1200" dirty="0">
                <a:solidFill>
                  <a:srgbClr val="C00000"/>
                </a:solidFill>
              </a:rPr>
              <a:t> </a:t>
            </a:r>
            <a:r>
              <a:rPr lang="en-US" sz="1200" dirty="0"/>
              <a:t>= Reserved. </a:t>
            </a:r>
          </a:p>
          <a:p>
            <a:r>
              <a:rPr lang="en-US" sz="1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11</a:t>
            </a:r>
            <a:r>
              <a:rPr lang="en-US" sz="1200" dirty="0">
                <a:solidFill>
                  <a:srgbClr val="C00000"/>
                </a:solidFill>
              </a:rPr>
              <a:t> =</a:t>
            </a:r>
            <a:r>
              <a:rPr lang="en-US" sz="1200" dirty="0"/>
              <a:t> </a:t>
            </a:r>
            <a:r>
              <a:rPr lang="en-US" sz="1200" b="1" i="1" dirty="0">
                <a:solidFill>
                  <a:srgbClr val="C00000"/>
                </a:solidFill>
              </a:rPr>
              <a:t>Full access</a:t>
            </a:r>
            <a:r>
              <a:rPr lang="en-US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3231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4F4E2-9B17-254A-82C2-934BEB9D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Floating-point Unit (FPU)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9B37DC-A09F-FD4C-9D7B-85049B2BA667}"/>
              </a:ext>
            </a:extLst>
          </p:cNvPr>
          <p:cNvSpPr/>
          <p:nvPr/>
        </p:nvSpPr>
        <p:spPr>
          <a:xfrm>
            <a:off x="4686256" y="1661579"/>
            <a:ext cx="1905000" cy="144780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Floating-point Unit</a:t>
            </a:r>
          </a:p>
          <a:p>
            <a:pPr algn="ctr"/>
            <a:endParaRPr lang="en-US" sz="800" b="1" dirty="0"/>
          </a:p>
          <a:p>
            <a:pPr algn="ctr"/>
            <a:r>
              <a:rPr lang="en-US" dirty="0"/>
              <a:t>Registers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s0–s31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F21D70-11A5-5B45-85B6-1CBDF16F528C}"/>
              </a:ext>
            </a:extLst>
          </p:cNvPr>
          <p:cNvSpPr/>
          <p:nvPr/>
        </p:nvSpPr>
        <p:spPr>
          <a:xfrm>
            <a:off x="2057400" y="1663838"/>
            <a:ext cx="1905000" cy="1447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ARM Cortex-M</a:t>
            </a:r>
          </a:p>
          <a:p>
            <a:pPr algn="ctr"/>
            <a:endParaRPr lang="en-US" sz="800" b="1" dirty="0"/>
          </a:p>
          <a:p>
            <a:pPr algn="ctr"/>
            <a:r>
              <a:rPr lang="en-US" dirty="0"/>
              <a:t>Registers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r0–r15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0911B3-A34E-664D-A252-B18491F02B82}"/>
              </a:ext>
            </a:extLst>
          </p:cNvPr>
          <p:cNvSpPr/>
          <p:nvPr/>
        </p:nvSpPr>
        <p:spPr>
          <a:xfrm>
            <a:off x="2590800" y="3959585"/>
            <a:ext cx="3429000" cy="751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Memory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AFD2100-54E5-A543-8C6F-ADEEBB98E785}"/>
              </a:ext>
            </a:extLst>
          </p:cNvPr>
          <p:cNvCxnSpPr>
            <a:cxnSpLocks/>
          </p:cNvCxnSpPr>
          <p:nvPr/>
        </p:nvCxnSpPr>
        <p:spPr>
          <a:xfrm>
            <a:off x="3117278" y="3124889"/>
            <a:ext cx="0" cy="8424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D28830-4439-B547-B1F8-7910787E2B48}"/>
              </a:ext>
            </a:extLst>
          </p:cNvPr>
          <p:cNvCxnSpPr/>
          <p:nvPr/>
        </p:nvCxnSpPr>
        <p:spPr>
          <a:xfrm>
            <a:off x="5754872" y="3126412"/>
            <a:ext cx="0" cy="81339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AADBC1-E0CD-7D4C-9B16-77DC0B788FED}"/>
              </a:ext>
            </a:extLst>
          </p:cNvPr>
          <p:cNvCxnSpPr>
            <a:cxnSpLocks/>
          </p:cNvCxnSpPr>
          <p:nvPr/>
        </p:nvCxnSpPr>
        <p:spPr>
          <a:xfrm flipV="1">
            <a:off x="2907371" y="3127621"/>
            <a:ext cx="0" cy="8133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37F312C-DEE3-F144-AEE8-ED9728FB1ECD}"/>
              </a:ext>
            </a:extLst>
          </p:cNvPr>
          <p:cNvCxnSpPr>
            <a:cxnSpLocks/>
          </p:cNvCxnSpPr>
          <p:nvPr/>
        </p:nvCxnSpPr>
        <p:spPr>
          <a:xfrm flipV="1">
            <a:off x="5526316" y="3124889"/>
            <a:ext cx="0" cy="81339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DF56247-F459-404C-B257-6DDAB6ACEBC8}"/>
              </a:ext>
            </a:extLst>
          </p:cNvPr>
          <p:cNvSpPr txBox="1"/>
          <p:nvPr/>
        </p:nvSpPr>
        <p:spPr>
          <a:xfrm>
            <a:off x="3154393" y="3233601"/>
            <a:ext cx="691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</a:p>
          <a:p>
            <a:r>
              <a:rPr lang="en-US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B4A002-0EC6-3140-9420-8B5552C81B6D}"/>
              </a:ext>
            </a:extLst>
          </p:cNvPr>
          <p:cNvSpPr txBox="1"/>
          <p:nvPr/>
        </p:nvSpPr>
        <p:spPr>
          <a:xfrm>
            <a:off x="2286000" y="3241882"/>
            <a:ext cx="5645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LDR</a:t>
            </a:r>
          </a:p>
          <a:p>
            <a:r>
              <a:rPr lang="en-US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CFD51B-8CF4-A04A-8BB9-AF342A649845}"/>
              </a:ext>
            </a:extLst>
          </p:cNvPr>
          <p:cNvSpPr txBox="1"/>
          <p:nvPr/>
        </p:nvSpPr>
        <p:spPr>
          <a:xfrm>
            <a:off x="4827845" y="3263095"/>
            <a:ext cx="691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VLDR</a:t>
            </a:r>
          </a:p>
          <a:p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VPOP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24C4DF-D947-AC46-AEA4-018096A141AE}"/>
              </a:ext>
            </a:extLst>
          </p:cNvPr>
          <p:cNvSpPr txBox="1"/>
          <p:nvPr/>
        </p:nvSpPr>
        <p:spPr>
          <a:xfrm>
            <a:off x="5811547" y="3263094"/>
            <a:ext cx="817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VSTR</a:t>
            </a:r>
          </a:p>
          <a:p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VPUSH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EAFFAC-DF73-0A48-95FC-A1551B8EC004}"/>
              </a:ext>
            </a:extLst>
          </p:cNvPr>
          <p:cNvSpPr/>
          <p:nvPr/>
        </p:nvSpPr>
        <p:spPr>
          <a:xfrm>
            <a:off x="4686257" y="1292247"/>
            <a:ext cx="1905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FPU coprocessor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0D3ECDE-47B2-044C-804F-A102BCD42D47}"/>
              </a:ext>
            </a:extLst>
          </p:cNvPr>
          <p:cNvGrpSpPr/>
          <p:nvPr/>
        </p:nvGrpSpPr>
        <p:grpSpPr>
          <a:xfrm>
            <a:off x="315695" y="1285553"/>
            <a:ext cx="1634165" cy="4995254"/>
            <a:chOff x="315695" y="1285553"/>
            <a:chExt cx="1634165" cy="499525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908A3A-DA7A-4D4E-AA34-9B8D443FE3AD}"/>
                </a:ext>
              </a:extLst>
            </p:cNvPr>
            <p:cNvSpPr/>
            <p:nvPr/>
          </p:nvSpPr>
          <p:spPr>
            <a:xfrm>
              <a:off x="719435" y="1649243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1BAACBA-8A62-5346-A55F-FB23B2CA6B16}"/>
                </a:ext>
              </a:extLst>
            </p:cNvPr>
            <p:cNvSpPr/>
            <p:nvPr/>
          </p:nvSpPr>
          <p:spPr>
            <a:xfrm>
              <a:off x="719436" y="1854645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62BB572-5E5C-CD48-9796-4CA62C9C380D}"/>
                </a:ext>
              </a:extLst>
            </p:cNvPr>
            <p:cNvSpPr/>
            <p:nvPr/>
          </p:nvSpPr>
          <p:spPr>
            <a:xfrm>
              <a:off x="719435" y="2069986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r2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66028C5-5C65-314B-B112-B44EC35554C3}"/>
                </a:ext>
              </a:extLst>
            </p:cNvPr>
            <p:cNvSpPr/>
            <p:nvPr/>
          </p:nvSpPr>
          <p:spPr>
            <a:xfrm>
              <a:off x="719434" y="2281683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469C57F-B10F-C44D-B789-31665C19B410}"/>
                </a:ext>
              </a:extLst>
            </p:cNvPr>
            <p:cNvSpPr/>
            <p:nvPr/>
          </p:nvSpPr>
          <p:spPr>
            <a:xfrm>
              <a:off x="719431" y="2500253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r4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16BB62B-473A-6247-99E9-91263DB744F0}"/>
                </a:ext>
              </a:extLst>
            </p:cNvPr>
            <p:cNvSpPr/>
            <p:nvPr/>
          </p:nvSpPr>
          <p:spPr>
            <a:xfrm>
              <a:off x="719431" y="2715823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72E6407-7CBE-9342-9A2B-B9CC4448F7B7}"/>
                </a:ext>
              </a:extLst>
            </p:cNvPr>
            <p:cNvSpPr/>
            <p:nvPr/>
          </p:nvSpPr>
          <p:spPr>
            <a:xfrm>
              <a:off x="719430" y="2931320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r6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1A0D786-F2FE-9344-94BF-4F187336FBB0}"/>
                </a:ext>
              </a:extLst>
            </p:cNvPr>
            <p:cNvSpPr/>
            <p:nvPr/>
          </p:nvSpPr>
          <p:spPr>
            <a:xfrm>
              <a:off x="719429" y="3145633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r7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BED2B4D-916A-8845-893D-241FC9289237}"/>
                </a:ext>
              </a:extLst>
            </p:cNvPr>
            <p:cNvSpPr/>
            <p:nvPr/>
          </p:nvSpPr>
          <p:spPr>
            <a:xfrm>
              <a:off x="719429" y="3362718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r8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8F96B41-3DD4-414F-8FD8-97DE89B04E19}"/>
                </a:ext>
              </a:extLst>
            </p:cNvPr>
            <p:cNvSpPr/>
            <p:nvPr/>
          </p:nvSpPr>
          <p:spPr>
            <a:xfrm>
              <a:off x="719429" y="3577082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r9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D5DD50E-0E7E-2349-A4BE-976961785255}"/>
                </a:ext>
              </a:extLst>
            </p:cNvPr>
            <p:cNvSpPr/>
            <p:nvPr/>
          </p:nvSpPr>
          <p:spPr>
            <a:xfrm>
              <a:off x="719429" y="3792538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r10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E8ED611-8541-EA45-B44C-EC0F2E705948}"/>
                </a:ext>
              </a:extLst>
            </p:cNvPr>
            <p:cNvSpPr/>
            <p:nvPr/>
          </p:nvSpPr>
          <p:spPr>
            <a:xfrm>
              <a:off x="719429" y="4008267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r11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2C5B27F-DEF7-C544-9C76-09B2A7156BD1}"/>
                </a:ext>
              </a:extLst>
            </p:cNvPr>
            <p:cNvSpPr/>
            <p:nvPr/>
          </p:nvSpPr>
          <p:spPr>
            <a:xfrm>
              <a:off x="719429" y="4219469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r12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ABDF1F2-6BD5-BC4E-AE5F-CBDF19019496}"/>
                </a:ext>
              </a:extLst>
            </p:cNvPr>
            <p:cNvSpPr/>
            <p:nvPr/>
          </p:nvSpPr>
          <p:spPr>
            <a:xfrm>
              <a:off x="719429" y="4434333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r13(SP)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7148E7A-4D4A-D344-ABD2-9D129486B968}"/>
                </a:ext>
              </a:extLst>
            </p:cNvPr>
            <p:cNvSpPr/>
            <p:nvPr/>
          </p:nvSpPr>
          <p:spPr>
            <a:xfrm>
              <a:off x="719422" y="4645535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r14(LR)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F65133D-E53E-0647-95BC-0A443756966C}"/>
                </a:ext>
              </a:extLst>
            </p:cNvPr>
            <p:cNvSpPr/>
            <p:nvPr/>
          </p:nvSpPr>
          <p:spPr>
            <a:xfrm>
              <a:off x="719436" y="5204132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xPSR</a:t>
              </a:r>
              <a:endParaRPr lang="en-US" sz="1200" b="1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F5CEB7F-F877-8C4F-BD35-BA6FB60F6E52}"/>
                </a:ext>
              </a:extLst>
            </p:cNvPr>
            <p:cNvSpPr/>
            <p:nvPr/>
          </p:nvSpPr>
          <p:spPr>
            <a:xfrm>
              <a:off x="719422" y="4858804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r15(PC)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4DEF5CE-9DA1-E84F-8F48-0E1555EA3354}"/>
                </a:ext>
              </a:extLst>
            </p:cNvPr>
            <p:cNvSpPr txBox="1"/>
            <p:nvPr/>
          </p:nvSpPr>
          <p:spPr>
            <a:xfrm>
              <a:off x="315695" y="1285553"/>
              <a:ext cx="16341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Cortex-M Registers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34E9F0F0-B90B-0443-AFAF-CBFDF0172802}"/>
                </a:ext>
              </a:extLst>
            </p:cNvPr>
            <p:cNvSpPr/>
            <p:nvPr/>
          </p:nvSpPr>
          <p:spPr>
            <a:xfrm>
              <a:off x="719422" y="5415334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PRIMASK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BED70399-BFD8-FB47-8360-FD103DB5CF67}"/>
                </a:ext>
              </a:extLst>
            </p:cNvPr>
            <p:cNvSpPr/>
            <p:nvPr/>
          </p:nvSpPr>
          <p:spPr>
            <a:xfrm>
              <a:off x="719422" y="5634322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FAULTMASK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3E05A6B8-FA2D-E548-9709-B9D0857315AB}"/>
                </a:ext>
              </a:extLst>
            </p:cNvPr>
            <p:cNvSpPr/>
            <p:nvPr/>
          </p:nvSpPr>
          <p:spPr>
            <a:xfrm>
              <a:off x="719422" y="5845927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BASEPRI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0FFFD07-0921-004D-B3EC-5B00914E8FEA}"/>
                </a:ext>
              </a:extLst>
            </p:cNvPr>
            <p:cNvSpPr/>
            <p:nvPr/>
          </p:nvSpPr>
          <p:spPr>
            <a:xfrm>
              <a:off x="719422" y="6068082"/>
              <a:ext cx="826713" cy="2127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CONTROL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0602FAC-2730-3846-A708-8FAAFD101986}"/>
              </a:ext>
            </a:extLst>
          </p:cNvPr>
          <p:cNvGrpSpPr/>
          <p:nvPr/>
        </p:nvGrpSpPr>
        <p:grpSpPr>
          <a:xfrm>
            <a:off x="7067349" y="1341466"/>
            <a:ext cx="1785170" cy="4575239"/>
            <a:chOff x="7067349" y="1341466"/>
            <a:chExt cx="1785170" cy="4575239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8CBA7AB-0CC8-A146-AEAF-D34E5BEF9459}"/>
                </a:ext>
              </a:extLst>
            </p:cNvPr>
            <p:cNvSpPr/>
            <p:nvPr/>
          </p:nvSpPr>
          <p:spPr>
            <a:xfrm>
              <a:off x="7087574" y="166161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6942EAB-9FEA-374C-9A39-B539AF215D59}"/>
                </a:ext>
              </a:extLst>
            </p:cNvPr>
            <p:cNvSpPr/>
            <p:nvPr/>
          </p:nvSpPr>
          <p:spPr>
            <a:xfrm>
              <a:off x="7087575" y="1867014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s3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E6FF19F-5F2E-564A-B445-0225061DDFD0}"/>
                </a:ext>
              </a:extLst>
            </p:cNvPr>
            <p:cNvSpPr/>
            <p:nvPr/>
          </p:nvSpPr>
          <p:spPr>
            <a:xfrm>
              <a:off x="7087574" y="2082355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s5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66A4858-3631-D44D-93DB-FE6E44C7B742}"/>
                </a:ext>
              </a:extLst>
            </p:cNvPr>
            <p:cNvSpPr/>
            <p:nvPr/>
          </p:nvSpPr>
          <p:spPr>
            <a:xfrm>
              <a:off x="7087573" y="229405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s7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B9E3EB9-1376-2041-A318-053C69DCD627}"/>
                </a:ext>
              </a:extLst>
            </p:cNvPr>
            <p:cNvSpPr/>
            <p:nvPr/>
          </p:nvSpPr>
          <p:spPr>
            <a:xfrm>
              <a:off x="7087570" y="251262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s9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7E56CCB-FE44-1844-BFB1-C9DC19427546}"/>
                </a:ext>
              </a:extLst>
            </p:cNvPr>
            <p:cNvSpPr/>
            <p:nvPr/>
          </p:nvSpPr>
          <p:spPr>
            <a:xfrm>
              <a:off x="7087570" y="272819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AE16F4D-D2F7-0946-BE54-FA3AA9356C16}"/>
                </a:ext>
              </a:extLst>
            </p:cNvPr>
            <p:cNvSpPr/>
            <p:nvPr/>
          </p:nvSpPr>
          <p:spPr>
            <a:xfrm>
              <a:off x="7087569" y="2943689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s13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E993752-33DD-474B-9B98-F30576D11A0E}"/>
                </a:ext>
              </a:extLst>
            </p:cNvPr>
            <p:cNvSpPr/>
            <p:nvPr/>
          </p:nvSpPr>
          <p:spPr>
            <a:xfrm>
              <a:off x="7087568" y="315800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s15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0B601A4-78DA-7240-AF6B-D28C8CCC96AC}"/>
                </a:ext>
              </a:extLst>
            </p:cNvPr>
            <p:cNvSpPr/>
            <p:nvPr/>
          </p:nvSpPr>
          <p:spPr>
            <a:xfrm>
              <a:off x="7087568" y="3375087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s17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C52251F-A112-B24D-9DCA-08458CD21160}"/>
                </a:ext>
              </a:extLst>
            </p:cNvPr>
            <p:cNvSpPr/>
            <p:nvPr/>
          </p:nvSpPr>
          <p:spPr>
            <a:xfrm>
              <a:off x="7087568" y="3589451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s19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E35C55B-0859-0445-9B3C-B6B035506300}"/>
                </a:ext>
              </a:extLst>
            </p:cNvPr>
            <p:cNvSpPr/>
            <p:nvPr/>
          </p:nvSpPr>
          <p:spPr>
            <a:xfrm>
              <a:off x="7087568" y="3804907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9187288-DCB9-A948-A395-A66581E04C8F}"/>
                </a:ext>
              </a:extLst>
            </p:cNvPr>
            <p:cNvSpPr/>
            <p:nvPr/>
          </p:nvSpPr>
          <p:spPr>
            <a:xfrm>
              <a:off x="7087568" y="402063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s23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348E5EA-87EF-7E40-8CEE-6A33450E4D3A}"/>
                </a:ext>
              </a:extLst>
            </p:cNvPr>
            <p:cNvSpPr/>
            <p:nvPr/>
          </p:nvSpPr>
          <p:spPr>
            <a:xfrm>
              <a:off x="7087568" y="4231838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s25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00FF539-A658-0D43-A92A-3C7358E30157}"/>
                </a:ext>
              </a:extLst>
            </p:cNvPr>
            <p:cNvSpPr/>
            <p:nvPr/>
          </p:nvSpPr>
          <p:spPr>
            <a:xfrm>
              <a:off x="7087568" y="444670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s27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C3B04D5-0427-F745-9EEC-718B6E90779B}"/>
                </a:ext>
              </a:extLst>
            </p:cNvPr>
            <p:cNvSpPr/>
            <p:nvPr/>
          </p:nvSpPr>
          <p:spPr>
            <a:xfrm>
              <a:off x="7087561" y="4657904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s29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40689E6-12E9-F74B-AC21-EF3DE056F88E}"/>
                </a:ext>
              </a:extLst>
            </p:cNvPr>
            <p:cNvSpPr/>
            <p:nvPr/>
          </p:nvSpPr>
          <p:spPr>
            <a:xfrm>
              <a:off x="7087561" y="4871173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s31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B634BA3-F70E-2741-AE53-46F462545AC7}"/>
                </a:ext>
              </a:extLst>
            </p:cNvPr>
            <p:cNvSpPr/>
            <p:nvPr/>
          </p:nvSpPr>
          <p:spPr>
            <a:xfrm>
              <a:off x="8025805" y="166161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s0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1306829-6FF3-7742-94C8-E549CD165E56}"/>
                </a:ext>
              </a:extLst>
            </p:cNvPr>
            <p:cNvSpPr/>
            <p:nvPr/>
          </p:nvSpPr>
          <p:spPr>
            <a:xfrm>
              <a:off x="8025806" y="1867014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3B8C589-0539-7747-9E91-674F1B590DDF}"/>
                </a:ext>
              </a:extLst>
            </p:cNvPr>
            <p:cNvSpPr/>
            <p:nvPr/>
          </p:nvSpPr>
          <p:spPr>
            <a:xfrm>
              <a:off x="8025805" y="2082355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s4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B3CB02D-1F53-4643-BBBF-5664A8F1D499}"/>
                </a:ext>
              </a:extLst>
            </p:cNvPr>
            <p:cNvSpPr/>
            <p:nvPr/>
          </p:nvSpPr>
          <p:spPr>
            <a:xfrm>
              <a:off x="8025804" y="229405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s6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24CC996-21CC-0A48-846F-97DB5532E3CF}"/>
                </a:ext>
              </a:extLst>
            </p:cNvPr>
            <p:cNvSpPr/>
            <p:nvPr/>
          </p:nvSpPr>
          <p:spPr>
            <a:xfrm>
              <a:off x="8025801" y="251262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s8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46CD7EA-3A5C-7444-8466-FB30F8AEB0B9}"/>
                </a:ext>
              </a:extLst>
            </p:cNvPr>
            <p:cNvSpPr/>
            <p:nvPr/>
          </p:nvSpPr>
          <p:spPr>
            <a:xfrm>
              <a:off x="8025801" y="272819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CAC95D5-F862-F046-9B29-3EA650A58790}"/>
                </a:ext>
              </a:extLst>
            </p:cNvPr>
            <p:cNvSpPr/>
            <p:nvPr/>
          </p:nvSpPr>
          <p:spPr>
            <a:xfrm>
              <a:off x="8025800" y="2943689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s12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FDB50DE-2877-C445-B769-55D164DDAABA}"/>
                </a:ext>
              </a:extLst>
            </p:cNvPr>
            <p:cNvSpPr/>
            <p:nvPr/>
          </p:nvSpPr>
          <p:spPr>
            <a:xfrm>
              <a:off x="8025799" y="315800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s14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C417D09-6339-8248-A6F9-B470920E753F}"/>
                </a:ext>
              </a:extLst>
            </p:cNvPr>
            <p:cNvSpPr/>
            <p:nvPr/>
          </p:nvSpPr>
          <p:spPr>
            <a:xfrm>
              <a:off x="8025799" y="3375087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s16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6751579-0A3E-9245-8851-53B8FBA76D4C}"/>
                </a:ext>
              </a:extLst>
            </p:cNvPr>
            <p:cNvSpPr/>
            <p:nvPr/>
          </p:nvSpPr>
          <p:spPr>
            <a:xfrm>
              <a:off x="8025799" y="3589451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s18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78F6E3B-6775-C348-9A80-22CE9E2AD7E7}"/>
                </a:ext>
              </a:extLst>
            </p:cNvPr>
            <p:cNvSpPr/>
            <p:nvPr/>
          </p:nvSpPr>
          <p:spPr>
            <a:xfrm>
              <a:off x="8025799" y="3804907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1669796-AC76-FC40-87D1-CF2262447013}"/>
                </a:ext>
              </a:extLst>
            </p:cNvPr>
            <p:cNvSpPr/>
            <p:nvPr/>
          </p:nvSpPr>
          <p:spPr>
            <a:xfrm>
              <a:off x="8025799" y="4020636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s22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4FAED132-3100-2445-914E-C4A7839DCCC8}"/>
                </a:ext>
              </a:extLst>
            </p:cNvPr>
            <p:cNvSpPr/>
            <p:nvPr/>
          </p:nvSpPr>
          <p:spPr>
            <a:xfrm>
              <a:off x="8025799" y="4231838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s24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37B39B9-6091-4D4B-9DA4-801B27F75F44}"/>
                </a:ext>
              </a:extLst>
            </p:cNvPr>
            <p:cNvSpPr/>
            <p:nvPr/>
          </p:nvSpPr>
          <p:spPr>
            <a:xfrm>
              <a:off x="8025799" y="4446702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s26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4D3361E2-E3B5-AF48-9F3A-1941CF5ECC08}"/>
                </a:ext>
              </a:extLst>
            </p:cNvPr>
            <p:cNvSpPr/>
            <p:nvPr/>
          </p:nvSpPr>
          <p:spPr>
            <a:xfrm>
              <a:off x="8025792" y="4657904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s28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7E56FB2-A761-644C-9946-571F0C2F57F1}"/>
                </a:ext>
              </a:extLst>
            </p:cNvPr>
            <p:cNvSpPr/>
            <p:nvPr/>
          </p:nvSpPr>
          <p:spPr>
            <a:xfrm>
              <a:off x="7543800" y="5494230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/>
                <a:t>FPSCR</a:t>
              </a:r>
              <a:endParaRPr lang="en-US" sz="1200" b="1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D05A1F3-9691-6248-8F54-7EF4A83C3B7D}"/>
                </a:ext>
              </a:extLst>
            </p:cNvPr>
            <p:cNvSpPr/>
            <p:nvPr/>
          </p:nvSpPr>
          <p:spPr>
            <a:xfrm>
              <a:off x="8025792" y="4871173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Consolas" panose="020B0609020204030204" pitchFamily="49" charset="0"/>
                  <a:cs typeface="Consolas" panose="020B0609020204030204" pitchFamily="49" charset="0"/>
                </a:rPr>
                <a:t>s30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FA56C78-348B-5D49-AF80-8013AE465F5D}"/>
                </a:ext>
              </a:extLst>
            </p:cNvPr>
            <p:cNvSpPr txBox="1"/>
            <p:nvPr/>
          </p:nvSpPr>
          <p:spPr>
            <a:xfrm>
              <a:off x="7067349" y="1341466"/>
              <a:ext cx="17851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FPU Registers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F6BF034-1CD4-C241-B7C6-240DB0B92CA7}"/>
                </a:ext>
              </a:extLst>
            </p:cNvPr>
            <p:cNvSpPr/>
            <p:nvPr/>
          </p:nvSpPr>
          <p:spPr>
            <a:xfrm>
              <a:off x="7543800" y="5283028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/>
                <a:t>FPCAR</a:t>
              </a:r>
              <a:endParaRPr lang="en-US" sz="1200" b="1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920BF-5CFD-C34B-87CE-FE1760C1A033}"/>
                </a:ext>
              </a:extLst>
            </p:cNvPr>
            <p:cNvSpPr/>
            <p:nvPr/>
          </p:nvSpPr>
          <p:spPr>
            <a:xfrm>
              <a:off x="7543800" y="5703980"/>
              <a:ext cx="826713" cy="21272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/>
                <a:t>FPCCR</a:t>
              </a:r>
              <a:endParaRPr lang="en-US" sz="1200" b="1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1107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/>
      <p:bldP spid="19" grpId="0"/>
      <p:bldP spid="20" grpId="0"/>
      <p:bldP spid="21" grpId="0"/>
      <p:bldP spid="2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6173</TotalTime>
  <Words>3947</Words>
  <Application>Microsoft Macintosh PowerPoint</Application>
  <PresentationFormat>On-screen Show (4:3)</PresentationFormat>
  <Paragraphs>853</Paragraphs>
  <Slides>40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6" baseType="lpstr">
      <vt:lpstr>Bookman Old Style (Headings)</vt:lpstr>
      <vt:lpstr>Gill Sans MT (Body)</vt:lpstr>
      <vt:lpstr>宋体</vt:lpstr>
      <vt:lpstr>Arial</vt:lpstr>
      <vt:lpstr>Bookman Old Style</vt:lpstr>
      <vt:lpstr>Calibri</vt:lpstr>
      <vt:lpstr>Cambria Math</vt:lpstr>
      <vt:lpstr>Consolas</vt:lpstr>
      <vt:lpstr>Gill Sans MT</vt:lpstr>
      <vt:lpstr>Helvetica</vt:lpstr>
      <vt:lpstr>Palatino Linotype</vt:lpstr>
      <vt:lpstr>Symbol</vt:lpstr>
      <vt:lpstr>Times New Roman</vt:lpstr>
      <vt:lpstr>Wingdings</vt:lpstr>
      <vt:lpstr>Wingdings 3</vt:lpstr>
      <vt:lpstr>Origin</vt:lpstr>
      <vt:lpstr>Dr. Yifeng Zhu Electrical and Computer Engineering University of Maine</vt:lpstr>
      <vt:lpstr>ARM Cortex-M Instruction Sets</vt:lpstr>
      <vt:lpstr>FPU on Cortex-M4</vt:lpstr>
      <vt:lpstr>FPU on Cortex-M4</vt:lpstr>
      <vt:lpstr>Floating-point Multiplication</vt:lpstr>
      <vt:lpstr>ARM Keil</vt:lpstr>
      <vt:lpstr>Enable FPU</vt:lpstr>
      <vt:lpstr>Enable FPU</vt:lpstr>
      <vt:lpstr>Floating-point Unit (FPU)</vt:lpstr>
      <vt:lpstr>Floating-Point Registers</vt:lpstr>
      <vt:lpstr>FPU Instructions</vt:lpstr>
      <vt:lpstr>Register Usages across Function Calls</vt:lpstr>
      <vt:lpstr>Register Usages across Function Calls</vt:lpstr>
      <vt:lpstr>Register Usages across Function Calls</vt:lpstr>
      <vt:lpstr>Passing Arguments to a Procedure</vt:lpstr>
      <vt:lpstr>Example 1: Area of Circle</vt:lpstr>
      <vt:lpstr>Transfer data between FPU and ARM</vt:lpstr>
      <vt:lpstr>Floating-point Status Control Register (FPSCR)</vt:lpstr>
      <vt:lpstr>Example 2: Comparison</vt:lpstr>
      <vt:lpstr>Convert Integer to Floating Point</vt:lpstr>
      <vt:lpstr>Convert Floating Point to Integer</vt:lpstr>
      <vt:lpstr>Convert between Fixed-Point and Single Precision</vt:lpstr>
      <vt:lpstr>Automatic Stacking &amp; Unstacking</vt:lpstr>
      <vt:lpstr>Automatic Stacking &amp; Unstacking</vt:lpstr>
      <vt:lpstr>PowerPoint Presentation</vt:lpstr>
      <vt:lpstr>Passing Arguments</vt:lpstr>
      <vt:lpstr>Precision Conversion</vt:lpstr>
      <vt:lpstr>Floating-point Status Control Register (FPSCR)</vt:lpstr>
      <vt:lpstr>Floating-point Context Control Register (FPCCR)</vt:lpstr>
      <vt:lpstr>Automatic Stacking and Unstacking upon Interrupt</vt:lpstr>
      <vt:lpstr>Load and Store Floating-point Numbers</vt:lpstr>
      <vt:lpstr>Copy Floating-point Numbers</vt:lpstr>
      <vt:lpstr>Single-precision Arithmetic Operations</vt:lpstr>
      <vt:lpstr>Single-precision Arithmetic Operations</vt:lpstr>
      <vt:lpstr>Single-precision Arithmetic Operations</vt:lpstr>
      <vt:lpstr>Single-precision comparisons</vt:lpstr>
      <vt:lpstr>Single-precision comparisons</vt:lpstr>
      <vt:lpstr>Precision Conversion</vt:lpstr>
      <vt:lpstr>Passing Arguments</vt:lpstr>
      <vt:lpstr>Example: Square Root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Microsoft Office User</cp:lastModifiedBy>
  <cp:revision>460</cp:revision>
  <dcterms:created xsi:type="dcterms:W3CDTF">2013-02-03T05:36:57Z</dcterms:created>
  <dcterms:modified xsi:type="dcterms:W3CDTF">2020-04-05T23:46:34Z</dcterms:modified>
</cp:coreProperties>
</file>

<file path=docProps/thumbnail.jpeg>
</file>